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96"/>
  </p:notesMasterIdLst>
  <p:handoutMasterIdLst>
    <p:handoutMasterId r:id="rId97"/>
  </p:handoutMasterIdLst>
  <p:sldIdLst>
    <p:sldId id="267" r:id="rId5"/>
    <p:sldId id="440" r:id="rId6"/>
    <p:sldId id="268" r:id="rId7"/>
    <p:sldId id="441" r:id="rId8"/>
    <p:sldId id="279" r:id="rId9"/>
    <p:sldId id="455" r:id="rId10"/>
    <p:sldId id="443" r:id="rId11"/>
    <p:sldId id="444" r:id="rId12"/>
    <p:sldId id="445" r:id="rId13"/>
    <p:sldId id="442" r:id="rId14"/>
    <p:sldId id="281" r:id="rId15"/>
    <p:sldId id="446" r:id="rId16"/>
    <p:sldId id="456" r:id="rId17"/>
    <p:sldId id="368" r:id="rId18"/>
    <p:sldId id="451" r:id="rId19"/>
    <p:sldId id="450" r:id="rId20"/>
    <p:sldId id="448" r:id="rId21"/>
    <p:sldId id="458" r:id="rId22"/>
    <p:sldId id="459" r:id="rId23"/>
    <p:sldId id="461" r:id="rId24"/>
    <p:sldId id="462" r:id="rId25"/>
    <p:sldId id="447" r:id="rId26"/>
    <p:sldId id="463" r:id="rId27"/>
    <p:sldId id="449" r:id="rId28"/>
    <p:sldId id="465" r:id="rId29"/>
    <p:sldId id="457" r:id="rId30"/>
    <p:sldId id="376" r:id="rId31"/>
    <p:sldId id="452" r:id="rId32"/>
    <p:sldId id="377" r:id="rId33"/>
    <p:sldId id="453" r:id="rId34"/>
    <p:sldId id="454" r:id="rId35"/>
    <p:sldId id="426" r:id="rId36"/>
    <p:sldId id="427" r:id="rId37"/>
    <p:sldId id="291" r:id="rId38"/>
    <p:sldId id="466" r:id="rId39"/>
    <p:sldId id="467" r:id="rId40"/>
    <p:sldId id="294" r:id="rId41"/>
    <p:sldId id="320" r:id="rId42"/>
    <p:sldId id="386" r:id="rId43"/>
    <p:sldId id="382" r:id="rId44"/>
    <p:sldId id="419" r:id="rId45"/>
    <p:sldId id="387" r:id="rId46"/>
    <p:sldId id="380" r:id="rId47"/>
    <p:sldId id="388" r:id="rId48"/>
    <p:sldId id="322" r:id="rId49"/>
    <p:sldId id="431" r:id="rId50"/>
    <p:sldId id="323" r:id="rId51"/>
    <p:sldId id="418" r:id="rId52"/>
    <p:sldId id="389" r:id="rId53"/>
    <p:sldId id="390" r:id="rId54"/>
    <p:sldId id="325" r:id="rId55"/>
    <p:sldId id="378" r:id="rId56"/>
    <p:sldId id="400" r:id="rId57"/>
    <p:sldId id="401" r:id="rId58"/>
    <p:sldId id="402" r:id="rId59"/>
    <p:sldId id="403" r:id="rId60"/>
    <p:sldId id="407" r:id="rId61"/>
    <p:sldId id="438" r:id="rId62"/>
    <p:sldId id="432" r:id="rId63"/>
    <p:sldId id="434" r:id="rId64"/>
    <p:sldId id="433" r:id="rId65"/>
    <p:sldId id="435" r:id="rId66"/>
    <p:sldId id="436" r:id="rId67"/>
    <p:sldId id="437" r:id="rId68"/>
    <p:sldId id="408" r:id="rId69"/>
    <p:sldId id="409" r:id="rId70"/>
    <p:sldId id="416" r:id="rId71"/>
    <p:sldId id="413" r:id="rId72"/>
    <p:sldId id="439" r:id="rId73"/>
    <p:sldId id="330" r:id="rId74"/>
    <p:sldId id="420" r:id="rId75"/>
    <p:sldId id="417" r:id="rId76"/>
    <p:sldId id="334" r:id="rId77"/>
    <p:sldId id="421" r:id="rId78"/>
    <p:sldId id="392" r:id="rId79"/>
    <p:sldId id="391" r:id="rId80"/>
    <p:sldId id="393" r:id="rId81"/>
    <p:sldId id="396" r:id="rId82"/>
    <p:sldId id="468" r:id="rId83"/>
    <p:sldId id="422" r:id="rId84"/>
    <p:sldId id="423" r:id="rId85"/>
    <p:sldId id="326" r:id="rId86"/>
    <p:sldId id="395" r:id="rId87"/>
    <p:sldId id="394" r:id="rId88"/>
    <p:sldId id="399" r:id="rId89"/>
    <p:sldId id="329" r:id="rId90"/>
    <p:sldId id="425" r:id="rId91"/>
    <p:sldId id="428" r:id="rId92"/>
    <p:sldId id="379" r:id="rId93"/>
    <p:sldId id="429" r:id="rId94"/>
    <p:sldId id="341" r:id="rId95"/>
  </p:sldIdLst>
  <p:sldSz cx="9144000" cy="6858000" type="screen4x3"/>
  <p:notesSz cx="7150100" cy="94488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76">
          <p15:clr>
            <a:srgbClr val="A4A3A4"/>
          </p15:clr>
        </p15:guide>
        <p15:guide id="2" pos="22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272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71" autoAdjust="0"/>
    <p:restoredTop sz="89300" autoAdjust="0"/>
  </p:normalViewPr>
  <p:slideViewPr>
    <p:cSldViewPr snapToGrid="0">
      <p:cViewPr>
        <p:scale>
          <a:sx n="50" d="100"/>
          <a:sy n="50" d="100"/>
        </p:scale>
        <p:origin x="-30" y="-2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6" d="100"/>
          <a:sy n="56" d="100"/>
        </p:scale>
        <p:origin x="2808" y="78"/>
      </p:cViewPr>
      <p:guideLst>
        <p:guide orient="horz" pos="2976"/>
        <p:guide pos="2252"/>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BC0D85-E091-4544-A699-547116C9554D}" type="doc">
      <dgm:prSet loTypeId="urn:microsoft.com/office/officeart/2005/8/layout/vList4#1" loCatId="list" qsTypeId="urn:microsoft.com/office/officeart/2005/8/quickstyle/3d3" qsCatId="3D" csTypeId="urn:microsoft.com/office/officeart/2005/8/colors/accent0_3" csCatId="mainScheme" phldr="1"/>
      <dgm:spPr/>
      <dgm:t>
        <a:bodyPr/>
        <a:lstStyle/>
        <a:p>
          <a:endParaRPr lang="en-US"/>
        </a:p>
      </dgm:t>
    </dgm:pt>
    <dgm:pt modelId="{F8FC6C57-3450-448B-9CA0-5454424792F3}">
      <dgm:prSet phldrT="[Text]"/>
      <dgm:spPr/>
      <dgm:t>
        <a:bodyPr/>
        <a:lstStyle/>
        <a:p>
          <a:r>
            <a:rPr lang="en-US" dirty="0" smtClean="0"/>
            <a:t>Part 1</a:t>
          </a:r>
          <a:endParaRPr lang="en-US" dirty="0"/>
        </a:p>
      </dgm:t>
    </dgm:pt>
    <dgm:pt modelId="{D8599584-2685-493E-B660-1DDFBA713C0A}" type="parTrans" cxnId="{AC5B3EDA-F9D3-4723-B9AD-983D81DC4CD8}">
      <dgm:prSet/>
      <dgm:spPr/>
      <dgm:t>
        <a:bodyPr/>
        <a:lstStyle/>
        <a:p>
          <a:endParaRPr lang="en-US"/>
        </a:p>
      </dgm:t>
    </dgm:pt>
    <dgm:pt modelId="{9B98B4D6-7EA8-4ADD-AFDD-A35B015896A0}" type="sibTrans" cxnId="{AC5B3EDA-F9D3-4723-B9AD-983D81DC4CD8}">
      <dgm:prSet/>
      <dgm:spPr/>
      <dgm:t>
        <a:bodyPr/>
        <a:lstStyle/>
        <a:p>
          <a:endParaRPr lang="en-US"/>
        </a:p>
      </dgm:t>
    </dgm:pt>
    <dgm:pt modelId="{80164368-940E-46E0-9C9C-FC1083E4A039}">
      <dgm:prSet phldrT="[Text]"/>
      <dgm:spPr/>
      <dgm:t>
        <a:bodyPr/>
        <a:lstStyle/>
        <a:p>
          <a:r>
            <a:rPr lang="en-US" dirty="0" smtClean="0"/>
            <a:t>What is Android?</a:t>
          </a:r>
          <a:endParaRPr lang="en-US" dirty="0"/>
        </a:p>
      </dgm:t>
    </dgm:pt>
    <dgm:pt modelId="{38C9FB41-4A6B-44A2-9CA5-B18B2F68D83F}" type="parTrans" cxnId="{0DAD21AA-E060-43E6-9806-F19D520A51EB}">
      <dgm:prSet/>
      <dgm:spPr/>
      <dgm:t>
        <a:bodyPr/>
        <a:lstStyle/>
        <a:p>
          <a:endParaRPr lang="en-US"/>
        </a:p>
      </dgm:t>
    </dgm:pt>
    <dgm:pt modelId="{6FDF9D13-FAD9-41EB-90DD-D46B8807DE6F}" type="sibTrans" cxnId="{0DAD21AA-E060-43E6-9806-F19D520A51EB}">
      <dgm:prSet/>
      <dgm:spPr/>
      <dgm:t>
        <a:bodyPr/>
        <a:lstStyle/>
        <a:p>
          <a:endParaRPr lang="en-US"/>
        </a:p>
      </dgm:t>
    </dgm:pt>
    <dgm:pt modelId="{1363EDA8-683D-410F-8AE3-667824605119}">
      <dgm:prSet phldrT="[Text]"/>
      <dgm:spPr/>
      <dgm:t>
        <a:bodyPr/>
        <a:lstStyle/>
        <a:p>
          <a:r>
            <a:rPr lang="en-US" dirty="0" smtClean="0"/>
            <a:t>Android Development Tools</a:t>
          </a:r>
          <a:endParaRPr lang="en-US" dirty="0"/>
        </a:p>
      </dgm:t>
    </dgm:pt>
    <dgm:pt modelId="{B5D94D6F-F686-4DF9-B0C6-21EB8A77A293}" type="parTrans" cxnId="{CBDAEBC7-411D-4B96-84E8-3C3BCF6FC424}">
      <dgm:prSet/>
      <dgm:spPr/>
      <dgm:t>
        <a:bodyPr/>
        <a:lstStyle/>
        <a:p>
          <a:endParaRPr lang="en-US"/>
        </a:p>
      </dgm:t>
    </dgm:pt>
    <dgm:pt modelId="{C19BB27F-1DA0-4376-A649-0C1B5F6DB055}" type="sibTrans" cxnId="{CBDAEBC7-411D-4B96-84E8-3C3BCF6FC424}">
      <dgm:prSet/>
      <dgm:spPr/>
      <dgm:t>
        <a:bodyPr/>
        <a:lstStyle/>
        <a:p>
          <a:endParaRPr lang="en-US"/>
        </a:p>
      </dgm:t>
    </dgm:pt>
    <dgm:pt modelId="{47560406-3978-4932-B462-3473DF555861}">
      <dgm:prSet phldrT="[Text]"/>
      <dgm:spPr/>
      <dgm:t>
        <a:bodyPr/>
        <a:lstStyle/>
        <a:p>
          <a:r>
            <a:rPr lang="en-US" dirty="0" smtClean="0"/>
            <a:t>Part 2</a:t>
          </a:r>
          <a:endParaRPr lang="en-US" dirty="0"/>
        </a:p>
      </dgm:t>
    </dgm:pt>
    <dgm:pt modelId="{D79E0B76-F2AA-4AAF-807D-2A74571422A6}" type="parTrans" cxnId="{EDBB8D0A-1CBE-47CF-B84E-DE59D5540658}">
      <dgm:prSet/>
      <dgm:spPr/>
      <dgm:t>
        <a:bodyPr/>
        <a:lstStyle/>
        <a:p>
          <a:endParaRPr lang="en-US"/>
        </a:p>
      </dgm:t>
    </dgm:pt>
    <dgm:pt modelId="{8910D1F5-8FEE-4050-A975-64A092111B7A}" type="sibTrans" cxnId="{EDBB8D0A-1CBE-47CF-B84E-DE59D5540658}">
      <dgm:prSet/>
      <dgm:spPr/>
      <dgm:t>
        <a:bodyPr/>
        <a:lstStyle/>
        <a:p>
          <a:endParaRPr lang="en-US"/>
        </a:p>
      </dgm:t>
    </dgm:pt>
    <dgm:pt modelId="{3A0B981A-DA65-418B-801A-F664B375E28E}">
      <dgm:prSet phldrT="[Text]"/>
      <dgm:spPr/>
      <dgm:t>
        <a:bodyPr/>
        <a:lstStyle/>
        <a:p>
          <a:r>
            <a:rPr lang="en-US" dirty="0" smtClean="0"/>
            <a:t>Android User Interface</a:t>
          </a:r>
          <a:endParaRPr lang="en-US" dirty="0"/>
        </a:p>
      </dgm:t>
    </dgm:pt>
    <dgm:pt modelId="{D5C20E75-DF54-4EEA-BD28-138966DA3F2B}" type="parTrans" cxnId="{1BDF09E9-E413-4CAD-863A-C588C93D390B}">
      <dgm:prSet/>
      <dgm:spPr/>
      <dgm:t>
        <a:bodyPr/>
        <a:lstStyle/>
        <a:p>
          <a:endParaRPr lang="en-US"/>
        </a:p>
      </dgm:t>
    </dgm:pt>
    <dgm:pt modelId="{077544DE-4C37-471C-9273-79A19A4EB248}" type="sibTrans" cxnId="{1BDF09E9-E413-4CAD-863A-C588C93D390B}">
      <dgm:prSet/>
      <dgm:spPr/>
      <dgm:t>
        <a:bodyPr/>
        <a:lstStyle/>
        <a:p>
          <a:endParaRPr lang="en-US"/>
        </a:p>
      </dgm:t>
    </dgm:pt>
    <dgm:pt modelId="{4123D274-92D5-4CAF-983B-59BF45932006}">
      <dgm:prSet phldrT="[Text]"/>
      <dgm:spPr/>
      <dgm:t>
        <a:bodyPr/>
        <a:lstStyle/>
        <a:p>
          <a:r>
            <a:rPr lang="en-US" dirty="0" smtClean="0"/>
            <a:t>Android Events and Callbacks</a:t>
          </a:r>
          <a:endParaRPr lang="en-US" dirty="0"/>
        </a:p>
      </dgm:t>
    </dgm:pt>
    <dgm:pt modelId="{33E995DA-2DBC-4E83-AAB4-6AAB7F2606D1}" type="parTrans" cxnId="{F5B4214C-14F1-4BC2-8325-88D841B5EB15}">
      <dgm:prSet/>
      <dgm:spPr/>
      <dgm:t>
        <a:bodyPr/>
        <a:lstStyle/>
        <a:p>
          <a:endParaRPr lang="en-US"/>
        </a:p>
      </dgm:t>
    </dgm:pt>
    <dgm:pt modelId="{26EAC77E-7936-42A5-B929-55CADAB176F4}" type="sibTrans" cxnId="{F5B4214C-14F1-4BC2-8325-88D841B5EB15}">
      <dgm:prSet/>
      <dgm:spPr/>
      <dgm:t>
        <a:bodyPr/>
        <a:lstStyle/>
        <a:p>
          <a:endParaRPr lang="en-US"/>
        </a:p>
      </dgm:t>
    </dgm:pt>
    <dgm:pt modelId="{FF98792D-C317-44ED-A935-79D5A517B38F}">
      <dgm:prSet phldrT="[Text]"/>
      <dgm:spPr/>
      <dgm:t>
        <a:bodyPr/>
        <a:lstStyle/>
        <a:p>
          <a:r>
            <a:rPr lang="en-US" dirty="0" smtClean="0"/>
            <a:t>Your First Android App</a:t>
          </a:r>
          <a:endParaRPr lang="en-US" dirty="0"/>
        </a:p>
      </dgm:t>
    </dgm:pt>
    <dgm:pt modelId="{56327EA9-E7BE-48CD-823A-FC274B480707}" type="parTrans" cxnId="{0D02C747-575D-4BA6-8595-CD42785EFD53}">
      <dgm:prSet/>
      <dgm:spPr/>
    </dgm:pt>
    <dgm:pt modelId="{A6EFAE87-601C-446A-A12B-B56EDA3E3384}" type="sibTrans" cxnId="{0D02C747-575D-4BA6-8595-CD42785EFD53}">
      <dgm:prSet/>
      <dgm:spPr/>
    </dgm:pt>
    <dgm:pt modelId="{F8E5C36D-8C57-4F55-B3F8-7738F6BC35FD}">
      <dgm:prSet phldrT="[Text]"/>
      <dgm:spPr/>
      <dgm:t>
        <a:bodyPr/>
        <a:lstStyle/>
        <a:p>
          <a:r>
            <a:rPr lang="en-US" dirty="0" smtClean="0"/>
            <a:t>Better, Smarter Apps</a:t>
          </a:r>
          <a:endParaRPr lang="en-US" dirty="0"/>
        </a:p>
      </dgm:t>
    </dgm:pt>
    <dgm:pt modelId="{D051ED08-FE8C-427C-9BF9-12FFC91DE323}" type="parTrans" cxnId="{0E6A5A9F-BC57-46D3-896D-812547752D40}">
      <dgm:prSet/>
      <dgm:spPr/>
    </dgm:pt>
    <dgm:pt modelId="{5CC2CA1C-E396-43A2-826A-211A6262D598}" type="sibTrans" cxnId="{0E6A5A9F-BC57-46D3-896D-812547752D40}">
      <dgm:prSet/>
      <dgm:spPr/>
    </dgm:pt>
    <dgm:pt modelId="{0324AA5A-639B-46F9-83A0-F506D874B56A}" type="pres">
      <dgm:prSet presAssocID="{28BC0D85-E091-4544-A699-547116C9554D}" presName="linear" presStyleCnt="0">
        <dgm:presLayoutVars>
          <dgm:dir/>
          <dgm:resizeHandles val="exact"/>
        </dgm:presLayoutVars>
      </dgm:prSet>
      <dgm:spPr/>
      <dgm:t>
        <a:bodyPr/>
        <a:lstStyle/>
        <a:p>
          <a:endParaRPr lang="en-US"/>
        </a:p>
      </dgm:t>
    </dgm:pt>
    <dgm:pt modelId="{4A6023AB-7A77-424A-BB40-7FEA64807369}" type="pres">
      <dgm:prSet presAssocID="{F8FC6C57-3450-448B-9CA0-5454424792F3}" presName="comp" presStyleCnt="0"/>
      <dgm:spPr/>
    </dgm:pt>
    <dgm:pt modelId="{86E4CBD6-08FA-4D57-BED4-FFAA41B2D1CC}" type="pres">
      <dgm:prSet presAssocID="{F8FC6C57-3450-448B-9CA0-5454424792F3}" presName="box" presStyleLbl="node1" presStyleIdx="0" presStyleCnt="2"/>
      <dgm:spPr/>
      <dgm:t>
        <a:bodyPr/>
        <a:lstStyle/>
        <a:p>
          <a:endParaRPr lang="en-US"/>
        </a:p>
      </dgm:t>
    </dgm:pt>
    <dgm:pt modelId="{A60B09E7-26B0-4282-9793-D86780747D91}" type="pres">
      <dgm:prSet presAssocID="{F8FC6C57-3450-448B-9CA0-5454424792F3}" presName="img" presStyleLbl="fgImgPlace1" presStyleIdx="0" presStyleCnt="2"/>
      <dgm:spPr>
        <a:blipFill rotWithShape="0">
          <a:blip xmlns:r="http://schemas.openxmlformats.org/officeDocument/2006/relationships" r:embed="rId1"/>
          <a:stretch>
            <a:fillRect/>
          </a:stretch>
        </a:blipFill>
      </dgm:spPr>
      <dgm:t>
        <a:bodyPr/>
        <a:lstStyle/>
        <a:p>
          <a:endParaRPr lang="en-US"/>
        </a:p>
      </dgm:t>
    </dgm:pt>
    <dgm:pt modelId="{010B8E6A-26FD-43D6-B864-CEEB260732C0}" type="pres">
      <dgm:prSet presAssocID="{F8FC6C57-3450-448B-9CA0-5454424792F3}" presName="text" presStyleLbl="node1" presStyleIdx="0" presStyleCnt="2">
        <dgm:presLayoutVars>
          <dgm:bulletEnabled val="1"/>
        </dgm:presLayoutVars>
      </dgm:prSet>
      <dgm:spPr/>
      <dgm:t>
        <a:bodyPr/>
        <a:lstStyle/>
        <a:p>
          <a:endParaRPr lang="en-US"/>
        </a:p>
      </dgm:t>
    </dgm:pt>
    <dgm:pt modelId="{12BBBB3B-9DA3-44F1-8FCC-35876AB54900}" type="pres">
      <dgm:prSet presAssocID="{9B98B4D6-7EA8-4ADD-AFDD-A35B015896A0}" presName="spacer" presStyleCnt="0"/>
      <dgm:spPr/>
    </dgm:pt>
    <dgm:pt modelId="{26A59995-37AD-4CAD-8480-A2863834081D}" type="pres">
      <dgm:prSet presAssocID="{47560406-3978-4932-B462-3473DF555861}" presName="comp" presStyleCnt="0"/>
      <dgm:spPr/>
    </dgm:pt>
    <dgm:pt modelId="{C7E72D4E-3877-433C-9F9F-04BDF4C0F934}" type="pres">
      <dgm:prSet presAssocID="{47560406-3978-4932-B462-3473DF555861}" presName="box" presStyleLbl="node1" presStyleIdx="1" presStyleCnt="2"/>
      <dgm:spPr/>
      <dgm:t>
        <a:bodyPr/>
        <a:lstStyle/>
        <a:p>
          <a:endParaRPr lang="en-US"/>
        </a:p>
      </dgm:t>
    </dgm:pt>
    <dgm:pt modelId="{6F920A85-1B68-44F5-9F95-379472FDCA2C}" type="pres">
      <dgm:prSet presAssocID="{47560406-3978-4932-B462-3473DF555861}" presName="img" presStyleLbl="fgImgPlace1" presStyleIdx="1" presStyleCnt="2"/>
      <dgm:spPr>
        <a:blipFill rotWithShape="0">
          <a:blip xmlns:r="http://schemas.openxmlformats.org/officeDocument/2006/relationships" r:embed="rId2"/>
          <a:stretch>
            <a:fillRect/>
          </a:stretch>
        </a:blipFill>
      </dgm:spPr>
      <dgm:t>
        <a:bodyPr/>
        <a:lstStyle/>
        <a:p>
          <a:endParaRPr lang="en-US"/>
        </a:p>
      </dgm:t>
    </dgm:pt>
    <dgm:pt modelId="{A410B9CC-56AF-4BB8-AC74-CA08FA1150B9}" type="pres">
      <dgm:prSet presAssocID="{47560406-3978-4932-B462-3473DF555861}" presName="text" presStyleLbl="node1" presStyleIdx="1" presStyleCnt="2">
        <dgm:presLayoutVars>
          <dgm:bulletEnabled val="1"/>
        </dgm:presLayoutVars>
      </dgm:prSet>
      <dgm:spPr/>
      <dgm:t>
        <a:bodyPr/>
        <a:lstStyle/>
        <a:p>
          <a:endParaRPr lang="en-US"/>
        </a:p>
      </dgm:t>
    </dgm:pt>
  </dgm:ptLst>
  <dgm:cxnLst>
    <dgm:cxn modelId="{1BF53B90-EC74-42EB-920C-6042130FA496}" type="presOf" srcId="{FF98792D-C317-44ED-A935-79D5A517B38F}" destId="{010B8E6A-26FD-43D6-B864-CEEB260732C0}" srcOrd="1" destOrd="3" presId="urn:microsoft.com/office/officeart/2005/8/layout/vList4#1"/>
    <dgm:cxn modelId="{CBDAEBC7-411D-4B96-84E8-3C3BCF6FC424}" srcId="{F8FC6C57-3450-448B-9CA0-5454424792F3}" destId="{1363EDA8-683D-410F-8AE3-667824605119}" srcOrd="1" destOrd="0" parTransId="{B5D94D6F-F686-4DF9-B0C6-21EB8A77A293}" sibTransId="{C19BB27F-1DA0-4376-A649-0C1B5F6DB055}"/>
    <dgm:cxn modelId="{19E30047-1B02-40FA-9462-472EF51A9316}" type="presOf" srcId="{FF98792D-C317-44ED-A935-79D5A517B38F}" destId="{86E4CBD6-08FA-4D57-BED4-FFAA41B2D1CC}" srcOrd="0" destOrd="3" presId="urn:microsoft.com/office/officeart/2005/8/layout/vList4#1"/>
    <dgm:cxn modelId="{0D02C747-575D-4BA6-8595-CD42785EFD53}" srcId="{F8FC6C57-3450-448B-9CA0-5454424792F3}" destId="{FF98792D-C317-44ED-A935-79D5A517B38F}" srcOrd="2" destOrd="0" parTransId="{56327EA9-E7BE-48CD-823A-FC274B480707}" sibTransId="{A6EFAE87-601C-446A-A12B-B56EDA3E3384}"/>
    <dgm:cxn modelId="{0DAD21AA-E060-43E6-9806-F19D520A51EB}" srcId="{F8FC6C57-3450-448B-9CA0-5454424792F3}" destId="{80164368-940E-46E0-9C9C-FC1083E4A039}" srcOrd="0" destOrd="0" parTransId="{38C9FB41-4A6B-44A2-9CA5-B18B2F68D83F}" sibTransId="{6FDF9D13-FAD9-41EB-90DD-D46B8807DE6F}"/>
    <dgm:cxn modelId="{EDBB8D0A-1CBE-47CF-B84E-DE59D5540658}" srcId="{28BC0D85-E091-4544-A699-547116C9554D}" destId="{47560406-3978-4932-B462-3473DF555861}" srcOrd="1" destOrd="0" parTransId="{D79E0B76-F2AA-4AAF-807D-2A74571422A6}" sibTransId="{8910D1F5-8FEE-4050-A975-64A092111B7A}"/>
    <dgm:cxn modelId="{1BDF09E9-E413-4CAD-863A-C588C93D390B}" srcId="{47560406-3978-4932-B462-3473DF555861}" destId="{3A0B981A-DA65-418B-801A-F664B375E28E}" srcOrd="0" destOrd="0" parTransId="{D5C20E75-DF54-4EEA-BD28-138966DA3F2B}" sibTransId="{077544DE-4C37-471C-9273-79A19A4EB248}"/>
    <dgm:cxn modelId="{F7E51E7F-ADD8-4012-8C4C-FB49D4B0155D}" type="presOf" srcId="{80164368-940E-46E0-9C9C-FC1083E4A039}" destId="{010B8E6A-26FD-43D6-B864-CEEB260732C0}" srcOrd="1" destOrd="1" presId="urn:microsoft.com/office/officeart/2005/8/layout/vList4#1"/>
    <dgm:cxn modelId="{0DAA621E-EBCE-4A01-B3FF-298948AF894E}" type="presOf" srcId="{1363EDA8-683D-410F-8AE3-667824605119}" destId="{010B8E6A-26FD-43D6-B864-CEEB260732C0}" srcOrd="1" destOrd="2" presId="urn:microsoft.com/office/officeart/2005/8/layout/vList4#1"/>
    <dgm:cxn modelId="{5FD5D3B1-15C3-44F4-87AB-37CE660A0DC8}" type="presOf" srcId="{F8E5C36D-8C57-4F55-B3F8-7738F6BC35FD}" destId="{C7E72D4E-3877-433C-9F9F-04BDF4C0F934}" srcOrd="0" destOrd="3" presId="urn:microsoft.com/office/officeart/2005/8/layout/vList4#1"/>
    <dgm:cxn modelId="{2B1DF4B2-68E0-4D53-809F-D874D9B74027}" type="presOf" srcId="{3A0B981A-DA65-418B-801A-F664B375E28E}" destId="{A410B9CC-56AF-4BB8-AC74-CA08FA1150B9}" srcOrd="1" destOrd="1" presId="urn:microsoft.com/office/officeart/2005/8/layout/vList4#1"/>
    <dgm:cxn modelId="{39232920-58F9-4225-9CDA-5FECB2D6732D}" type="presOf" srcId="{47560406-3978-4932-B462-3473DF555861}" destId="{A410B9CC-56AF-4BB8-AC74-CA08FA1150B9}" srcOrd="1" destOrd="0" presId="urn:microsoft.com/office/officeart/2005/8/layout/vList4#1"/>
    <dgm:cxn modelId="{D584A087-ECFA-476D-8F07-DF1751559937}" type="presOf" srcId="{47560406-3978-4932-B462-3473DF555861}" destId="{C7E72D4E-3877-433C-9F9F-04BDF4C0F934}" srcOrd="0" destOrd="0" presId="urn:microsoft.com/office/officeart/2005/8/layout/vList4#1"/>
    <dgm:cxn modelId="{426D3242-47E5-411E-AA21-277456936809}" type="presOf" srcId="{80164368-940E-46E0-9C9C-FC1083E4A039}" destId="{86E4CBD6-08FA-4D57-BED4-FFAA41B2D1CC}" srcOrd="0" destOrd="1" presId="urn:microsoft.com/office/officeart/2005/8/layout/vList4#1"/>
    <dgm:cxn modelId="{55C10AFA-4AD8-4D7A-8F97-AB5CD7ECD246}" type="presOf" srcId="{F8FC6C57-3450-448B-9CA0-5454424792F3}" destId="{010B8E6A-26FD-43D6-B864-CEEB260732C0}" srcOrd="1" destOrd="0" presId="urn:microsoft.com/office/officeart/2005/8/layout/vList4#1"/>
    <dgm:cxn modelId="{978DC287-6799-4DF5-9BE9-C3B703568465}" type="presOf" srcId="{28BC0D85-E091-4544-A699-547116C9554D}" destId="{0324AA5A-639B-46F9-83A0-F506D874B56A}" srcOrd="0" destOrd="0" presId="urn:microsoft.com/office/officeart/2005/8/layout/vList4#1"/>
    <dgm:cxn modelId="{AC5B3EDA-F9D3-4723-B9AD-983D81DC4CD8}" srcId="{28BC0D85-E091-4544-A699-547116C9554D}" destId="{F8FC6C57-3450-448B-9CA0-5454424792F3}" srcOrd="0" destOrd="0" parTransId="{D8599584-2685-493E-B660-1DDFBA713C0A}" sibTransId="{9B98B4D6-7EA8-4ADD-AFDD-A35B015896A0}"/>
    <dgm:cxn modelId="{31FDCED0-CCD2-4BF2-B4ED-31C4DB88D0DD}" type="presOf" srcId="{1363EDA8-683D-410F-8AE3-667824605119}" destId="{86E4CBD6-08FA-4D57-BED4-FFAA41B2D1CC}" srcOrd="0" destOrd="2" presId="urn:microsoft.com/office/officeart/2005/8/layout/vList4#1"/>
    <dgm:cxn modelId="{4D82759F-5596-419F-80A1-C851E75816DE}" type="presOf" srcId="{4123D274-92D5-4CAF-983B-59BF45932006}" destId="{C7E72D4E-3877-433C-9F9F-04BDF4C0F934}" srcOrd="0" destOrd="2" presId="urn:microsoft.com/office/officeart/2005/8/layout/vList4#1"/>
    <dgm:cxn modelId="{145FAE93-4488-418D-AAC6-8BD69F2688A8}" type="presOf" srcId="{3A0B981A-DA65-418B-801A-F664B375E28E}" destId="{C7E72D4E-3877-433C-9F9F-04BDF4C0F934}" srcOrd="0" destOrd="1" presId="urn:microsoft.com/office/officeart/2005/8/layout/vList4#1"/>
    <dgm:cxn modelId="{F5B4214C-14F1-4BC2-8325-88D841B5EB15}" srcId="{47560406-3978-4932-B462-3473DF555861}" destId="{4123D274-92D5-4CAF-983B-59BF45932006}" srcOrd="1" destOrd="0" parTransId="{33E995DA-2DBC-4E83-AAB4-6AAB7F2606D1}" sibTransId="{26EAC77E-7936-42A5-B929-55CADAB176F4}"/>
    <dgm:cxn modelId="{654B112D-4800-4FB3-BD62-0688811C8741}" type="presOf" srcId="{4123D274-92D5-4CAF-983B-59BF45932006}" destId="{A410B9CC-56AF-4BB8-AC74-CA08FA1150B9}" srcOrd="1" destOrd="2" presId="urn:microsoft.com/office/officeart/2005/8/layout/vList4#1"/>
    <dgm:cxn modelId="{2F5824CD-66FE-48A8-AF5D-621F746104E4}" type="presOf" srcId="{F8E5C36D-8C57-4F55-B3F8-7738F6BC35FD}" destId="{A410B9CC-56AF-4BB8-AC74-CA08FA1150B9}" srcOrd="1" destOrd="3" presId="urn:microsoft.com/office/officeart/2005/8/layout/vList4#1"/>
    <dgm:cxn modelId="{0E6A5A9F-BC57-46D3-896D-812547752D40}" srcId="{47560406-3978-4932-B462-3473DF555861}" destId="{F8E5C36D-8C57-4F55-B3F8-7738F6BC35FD}" srcOrd="2" destOrd="0" parTransId="{D051ED08-FE8C-427C-9BF9-12FFC91DE323}" sibTransId="{5CC2CA1C-E396-43A2-826A-211A6262D598}"/>
    <dgm:cxn modelId="{C03BEA2A-D739-4B6F-AB4C-7861A2252267}" type="presOf" srcId="{F8FC6C57-3450-448B-9CA0-5454424792F3}" destId="{86E4CBD6-08FA-4D57-BED4-FFAA41B2D1CC}" srcOrd="0" destOrd="0" presId="urn:microsoft.com/office/officeart/2005/8/layout/vList4#1"/>
    <dgm:cxn modelId="{67687352-87A8-40CD-BC37-196B43EC48E7}" type="presParOf" srcId="{0324AA5A-639B-46F9-83A0-F506D874B56A}" destId="{4A6023AB-7A77-424A-BB40-7FEA64807369}" srcOrd="0" destOrd="0" presId="urn:microsoft.com/office/officeart/2005/8/layout/vList4#1"/>
    <dgm:cxn modelId="{75010540-E32E-4525-88FA-B3C61A8A340E}" type="presParOf" srcId="{4A6023AB-7A77-424A-BB40-7FEA64807369}" destId="{86E4CBD6-08FA-4D57-BED4-FFAA41B2D1CC}" srcOrd="0" destOrd="0" presId="urn:microsoft.com/office/officeart/2005/8/layout/vList4#1"/>
    <dgm:cxn modelId="{52318B19-643F-4671-B82B-EE8F7E8B40F1}" type="presParOf" srcId="{4A6023AB-7A77-424A-BB40-7FEA64807369}" destId="{A60B09E7-26B0-4282-9793-D86780747D91}" srcOrd="1" destOrd="0" presId="urn:microsoft.com/office/officeart/2005/8/layout/vList4#1"/>
    <dgm:cxn modelId="{9CB608FC-C45B-43C1-B4F4-01509FDF9979}" type="presParOf" srcId="{4A6023AB-7A77-424A-BB40-7FEA64807369}" destId="{010B8E6A-26FD-43D6-B864-CEEB260732C0}" srcOrd="2" destOrd="0" presId="urn:microsoft.com/office/officeart/2005/8/layout/vList4#1"/>
    <dgm:cxn modelId="{784DAE4E-EECB-425D-B7D9-3CB434497F44}" type="presParOf" srcId="{0324AA5A-639B-46F9-83A0-F506D874B56A}" destId="{12BBBB3B-9DA3-44F1-8FCC-35876AB54900}" srcOrd="1" destOrd="0" presId="urn:microsoft.com/office/officeart/2005/8/layout/vList4#1"/>
    <dgm:cxn modelId="{DA6A28E9-167E-401B-AE4F-FF8726BB505E}" type="presParOf" srcId="{0324AA5A-639B-46F9-83A0-F506D874B56A}" destId="{26A59995-37AD-4CAD-8480-A2863834081D}" srcOrd="2" destOrd="0" presId="urn:microsoft.com/office/officeart/2005/8/layout/vList4#1"/>
    <dgm:cxn modelId="{8F437A76-6F1D-49AC-BAA9-9C18AC0F9C58}" type="presParOf" srcId="{26A59995-37AD-4CAD-8480-A2863834081D}" destId="{C7E72D4E-3877-433C-9F9F-04BDF4C0F934}" srcOrd="0" destOrd="0" presId="urn:microsoft.com/office/officeart/2005/8/layout/vList4#1"/>
    <dgm:cxn modelId="{FA7395AB-2156-404A-9C82-D600007E1830}" type="presParOf" srcId="{26A59995-37AD-4CAD-8480-A2863834081D}" destId="{6F920A85-1B68-44F5-9F95-379472FDCA2C}" srcOrd="1" destOrd="0" presId="urn:microsoft.com/office/officeart/2005/8/layout/vList4#1"/>
    <dgm:cxn modelId="{BB0BA9C8-304E-47A5-8F5E-04E05B126C06}" type="presParOf" srcId="{26A59995-37AD-4CAD-8480-A2863834081D}" destId="{A410B9CC-56AF-4BB8-AC74-CA08FA1150B9}" srcOrd="2" destOrd="0" presId="urn:microsoft.com/office/officeart/2005/8/layout/vList4#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40362-6E5D-4060-BCE3-ECD449EF2791}" type="doc">
      <dgm:prSet loTypeId="urn:microsoft.com/office/officeart/2005/8/layout/radial1" loCatId="relationship" qsTypeId="urn:microsoft.com/office/officeart/2005/8/quickstyle/3d1" qsCatId="3D" csTypeId="urn:microsoft.com/office/officeart/2005/8/colors/accent0_3" csCatId="mainScheme" phldr="1"/>
      <dgm:spPr/>
      <dgm:t>
        <a:bodyPr/>
        <a:lstStyle/>
        <a:p>
          <a:endParaRPr lang="en-US"/>
        </a:p>
      </dgm:t>
    </dgm:pt>
    <dgm:pt modelId="{BFC0E971-F865-4EFF-9E0A-057CD14D2286}">
      <dgm:prSet phldrT="[Text]"/>
      <dgm:spPr>
        <a:blipFill rotWithShape="0">
          <a:blip xmlns:r="http://schemas.openxmlformats.org/officeDocument/2006/relationships" r:embed="rId1"/>
          <a:stretch>
            <a:fillRect/>
          </a:stretch>
        </a:blipFill>
      </dgm:spPr>
      <dgm:t>
        <a:bodyPr/>
        <a:lstStyle/>
        <a:p>
          <a:r>
            <a:rPr lang="en-US" dirty="0" smtClean="0"/>
            <a:t> </a:t>
          </a:r>
          <a:endParaRPr lang="en-US" dirty="0"/>
        </a:p>
      </dgm:t>
    </dgm:pt>
    <dgm:pt modelId="{D66071CA-1DAF-41DA-8DAF-8AA39EB7E57B}" type="parTrans" cxnId="{2B63A1DC-EFDA-4986-8B20-6C683913FC7C}">
      <dgm:prSet/>
      <dgm:spPr/>
      <dgm:t>
        <a:bodyPr/>
        <a:lstStyle/>
        <a:p>
          <a:endParaRPr lang="en-US"/>
        </a:p>
      </dgm:t>
    </dgm:pt>
    <dgm:pt modelId="{CD9A6273-4FCD-4BE5-839A-04002892B65C}" type="sibTrans" cxnId="{2B63A1DC-EFDA-4986-8B20-6C683913FC7C}">
      <dgm:prSet/>
      <dgm:spPr/>
      <dgm:t>
        <a:bodyPr/>
        <a:lstStyle/>
        <a:p>
          <a:endParaRPr lang="en-US"/>
        </a:p>
      </dgm:t>
    </dgm:pt>
    <dgm:pt modelId="{5994247C-5015-492A-8DF1-3C6382640BF5}">
      <dgm:prSet phldrT="[Text]" custT="1"/>
      <dgm:spPr/>
      <dgm:t>
        <a:bodyPr/>
        <a:lstStyle/>
        <a:p>
          <a:r>
            <a:rPr lang="en-US" sz="2000" b="1" dirty="0" smtClean="0">
              <a:solidFill>
                <a:srgbClr val="92D050"/>
              </a:solidFill>
            </a:rPr>
            <a:t>Android</a:t>
          </a:r>
        </a:p>
        <a:p>
          <a:r>
            <a:rPr lang="en-US" sz="2000" b="1" dirty="0" smtClean="0">
              <a:solidFill>
                <a:srgbClr val="92D050"/>
              </a:solidFill>
            </a:rPr>
            <a:t>API</a:t>
          </a:r>
          <a:endParaRPr lang="en-US" sz="2000" b="1" dirty="0">
            <a:solidFill>
              <a:srgbClr val="92D050"/>
            </a:solidFill>
          </a:endParaRPr>
        </a:p>
      </dgm:t>
    </dgm:pt>
    <dgm:pt modelId="{E5B9E1DA-7251-4527-9C4A-76E27D102B97}" type="parTrans" cxnId="{9DBB32F0-CE9A-4FC5-B613-34369A7965C6}">
      <dgm:prSet/>
      <dgm:spPr/>
      <dgm:t>
        <a:bodyPr/>
        <a:lstStyle/>
        <a:p>
          <a:endParaRPr lang="en-US"/>
        </a:p>
      </dgm:t>
    </dgm:pt>
    <dgm:pt modelId="{55E37A4E-8E78-4E90-9EE7-F475DE0B0C55}" type="sibTrans" cxnId="{9DBB32F0-CE9A-4FC5-B613-34369A7965C6}">
      <dgm:prSet/>
      <dgm:spPr/>
      <dgm:t>
        <a:bodyPr/>
        <a:lstStyle/>
        <a:p>
          <a:endParaRPr lang="en-US"/>
        </a:p>
      </dgm:t>
    </dgm:pt>
    <dgm:pt modelId="{7A75F5A2-913E-4CFA-B959-B8B4BB5565FE}">
      <dgm:prSet phldrT="[Text]" custT="1"/>
      <dgm:spPr>
        <a:blipFill rotWithShape="0">
          <a:blip xmlns:r="http://schemas.openxmlformats.org/officeDocument/2006/relationships" r:embed="rId2">
            <a:lum bright="-30000"/>
          </a:blip>
          <a:stretch>
            <a:fillRect/>
          </a:stretch>
        </a:blipFill>
      </dgm:spPr>
      <dgm:t>
        <a:bodyPr/>
        <a:lstStyle/>
        <a:p>
          <a:r>
            <a:rPr lang="en-US" sz="2000" b="1" dirty="0" smtClean="0">
              <a:solidFill>
                <a:srgbClr val="92D050"/>
              </a:solidFill>
              <a:effectLst>
                <a:outerShdw blurRad="38100" dist="38100" dir="2700000" algn="tl">
                  <a:srgbClr val="000000">
                    <a:alpha val="43137"/>
                  </a:srgbClr>
                </a:outerShdw>
              </a:effectLst>
            </a:rPr>
            <a:t>Eclipse</a:t>
          </a:r>
        </a:p>
        <a:p>
          <a:r>
            <a:rPr lang="en-US" sz="2000" b="1" dirty="0" smtClean="0">
              <a:solidFill>
                <a:srgbClr val="92D050"/>
              </a:solidFill>
              <a:effectLst>
                <a:outerShdw blurRad="38100" dist="38100" dir="2700000" algn="tl">
                  <a:srgbClr val="000000">
                    <a:alpha val="43137"/>
                  </a:srgbClr>
                </a:outerShdw>
              </a:effectLst>
            </a:rPr>
            <a:t>IDE</a:t>
          </a:r>
          <a:endParaRPr lang="en-US" sz="2000" b="1" dirty="0">
            <a:solidFill>
              <a:srgbClr val="92D050"/>
            </a:solidFill>
            <a:effectLst>
              <a:outerShdw blurRad="38100" dist="38100" dir="2700000" algn="tl">
                <a:srgbClr val="000000">
                  <a:alpha val="43137"/>
                </a:srgbClr>
              </a:outerShdw>
            </a:effectLst>
          </a:endParaRPr>
        </a:p>
      </dgm:t>
    </dgm:pt>
    <dgm:pt modelId="{FACD0916-D895-4A29-8882-8EE46DD480F9}" type="parTrans" cxnId="{5321666A-936D-4040-AA40-7AAE0E659577}">
      <dgm:prSet/>
      <dgm:spPr/>
      <dgm:t>
        <a:bodyPr/>
        <a:lstStyle/>
        <a:p>
          <a:endParaRPr lang="en-US"/>
        </a:p>
      </dgm:t>
    </dgm:pt>
    <dgm:pt modelId="{11880127-7EBF-4070-ACB7-C4E26773BFF2}" type="sibTrans" cxnId="{5321666A-936D-4040-AA40-7AAE0E659577}">
      <dgm:prSet/>
      <dgm:spPr/>
      <dgm:t>
        <a:bodyPr/>
        <a:lstStyle/>
        <a:p>
          <a:endParaRPr lang="en-US"/>
        </a:p>
      </dgm:t>
    </dgm:pt>
    <dgm:pt modelId="{922AE495-49C7-4B56-9210-39C0C5DCA5EB}">
      <dgm:prSet phldrT="[Text]" custT="1"/>
      <dgm:spPr>
        <a:blipFill rotWithShape="0">
          <a:blip xmlns:r="http://schemas.openxmlformats.org/officeDocument/2006/relationships" r:embed="rId3">
            <a:lum bright="-30000"/>
          </a:blip>
          <a:stretch>
            <a:fillRect/>
          </a:stretch>
        </a:blipFill>
      </dgm:spPr>
      <dgm:t>
        <a:bodyPr/>
        <a:lstStyle/>
        <a:p>
          <a:r>
            <a:rPr lang="en-US" sz="2000" b="1" dirty="0" smtClean="0">
              <a:solidFill>
                <a:srgbClr val="92D050"/>
              </a:solidFill>
            </a:rPr>
            <a:t>Internet</a:t>
          </a:r>
          <a:br>
            <a:rPr lang="en-US" sz="2000" b="1" dirty="0" smtClean="0">
              <a:solidFill>
                <a:srgbClr val="92D050"/>
              </a:solidFill>
            </a:rPr>
          </a:br>
          <a:r>
            <a:rPr lang="en-US" sz="2000" b="1" dirty="0" smtClean="0">
              <a:solidFill>
                <a:srgbClr val="92D050"/>
              </a:solidFill>
            </a:rPr>
            <a:t>Search</a:t>
          </a:r>
          <a:endParaRPr lang="en-US" sz="2000" b="1" dirty="0">
            <a:solidFill>
              <a:srgbClr val="92D050"/>
            </a:solidFill>
          </a:endParaRPr>
        </a:p>
      </dgm:t>
    </dgm:pt>
    <dgm:pt modelId="{E03FBB5B-5A11-464F-8DC8-5E56C2365635}" type="parTrans" cxnId="{42A1CC96-AAA4-4AEC-8BB9-DBEE7C0F2BEB}">
      <dgm:prSet/>
      <dgm:spPr/>
      <dgm:t>
        <a:bodyPr/>
        <a:lstStyle/>
        <a:p>
          <a:endParaRPr lang="en-US"/>
        </a:p>
      </dgm:t>
    </dgm:pt>
    <dgm:pt modelId="{C914EB2E-43F2-4792-9293-1B5E5CF821B8}" type="sibTrans" cxnId="{42A1CC96-AAA4-4AEC-8BB9-DBEE7C0F2BEB}">
      <dgm:prSet/>
      <dgm:spPr/>
      <dgm:t>
        <a:bodyPr/>
        <a:lstStyle/>
        <a:p>
          <a:endParaRPr lang="en-US"/>
        </a:p>
      </dgm:t>
    </dgm:pt>
    <dgm:pt modelId="{952832FF-4F61-4C45-9B65-EAC1E133E730}">
      <dgm:prSet phldrT="[Text]"/>
      <dgm:spPr/>
      <dgm:t>
        <a:bodyPr/>
        <a:lstStyle/>
        <a:p>
          <a:r>
            <a:rPr lang="en-US" b="1" dirty="0" smtClean="0">
              <a:solidFill>
                <a:srgbClr val="92D050"/>
              </a:solidFill>
            </a:rPr>
            <a:t>Android</a:t>
          </a:r>
        </a:p>
        <a:p>
          <a:r>
            <a:rPr lang="en-US" b="1" dirty="0" smtClean="0">
              <a:solidFill>
                <a:srgbClr val="92D050"/>
              </a:solidFill>
            </a:rPr>
            <a:t>Developer</a:t>
          </a:r>
        </a:p>
        <a:p>
          <a:r>
            <a:rPr lang="en-US" b="1" dirty="0" smtClean="0">
              <a:solidFill>
                <a:srgbClr val="92D050"/>
              </a:solidFill>
            </a:rPr>
            <a:t>Site</a:t>
          </a:r>
          <a:endParaRPr lang="en-US" b="1" dirty="0">
            <a:solidFill>
              <a:srgbClr val="92D050"/>
            </a:solidFill>
          </a:endParaRPr>
        </a:p>
      </dgm:t>
    </dgm:pt>
    <dgm:pt modelId="{5604146F-0822-4B3B-8D77-CE808BADE20A}" type="parTrans" cxnId="{4C293EA5-748E-419A-A487-19F429D6DB00}">
      <dgm:prSet/>
      <dgm:spPr/>
      <dgm:t>
        <a:bodyPr/>
        <a:lstStyle/>
        <a:p>
          <a:endParaRPr lang="en-US"/>
        </a:p>
      </dgm:t>
    </dgm:pt>
    <dgm:pt modelId="{B8B83A25-4DB5-49E0-8DC6-1BDA8595FC07}" type="sibTrans" cxnId="{4C293EA5-748E-419A-A487-19F429D6DB00}">
      <dgm:prSet/>
      <dgm:spPr/>
      <dgm:t>
        <a:bodyPr/>
        <a:lstStyle/>
        <a:p>
          <a:endParaRPr lang="en-US"/>
        </a:p>
      </dgm:t>
    </dgm:pt>
    <dgm:pt modelId="{3ABA7450-1318-49C8-ACAE-1AF08DE26270}">
      <dgm:prSet custT="1"/>
      <dgm:spPr/>
      <dgm:t>
        <a:bodyPr/>
        <a:lstStyle/>
        <a:p>
          <a:r>
            <a:rPr lang="en-US" sz="2400" b="1" dirty="0" smtClean="0">
              <a:solidFill>
                <a:srgbClr val="92D050"/>
              </a:solidFill>
            </a:rPr>
            <a:t>Java</a:t>
          </a:r>
          <a:endParaRPr lang="en-US" sz="2400" b="1" dirty="0">
            <a:solidFill>
              <a:srgbClr val="92D050"/>
            </a:solidFill>
          </a:endParaRPr>
        </a:p>
      </dgm:t>
    </dgm:pt>
    <dgm:pt modelId="{361B9932-B479-497D-BCFE-70CFD2340027}" type="parTrans" cxnId="{101AD8BE-7E8F-4804-997F-440DC761E63E}">
      <dgm:prSet/>
      <dgm:spPr/>
      <dgm:t>
        <a:bodyPr/>
        <a:lstStyle/>
        <a:p>
          <a:endParaRPr lang="en-US"/>
        </a:p>
      </dgm:t>
    </dgm:pt>
    <dgm:pt modelId="{9EA86175-C781-4053-AE82-1FDFBF465486}" type="sibTrans" cxnId="{101AD8BE-7E8F-4804-997F-440DC761E63E}">
      <dgm:prSet/>
      <dgm:spPr/>
      <dgm:t>
        <a:bodyPr/>
        <a:lstStyle/>
        <a:p>
          <a:endParaRPr lang="en-US"/>
        </a:p>
      </dgm:t>
    </dgm:pt>
    <dgm:pt modelId="{FC863EBD-F2AD-4519-BE16-940CDCB34FF3}" type="pres">
      <dgm:prSet presAssocID="{EF640362-6E5D-4060-BCE3-ECD449EF2791}" presName="cycle" presStyleCnt="0">
        <dgm:presLayoutVars>
          <dgm:chMax val="1"/>
          <dgm:dir/>
          <dgm:animLvl val="ctr"/>
          <dgm:resizeHandles val="exact"/>
        </dgm:presLayoutVars>
      </dgm:prSet>
      <dgm:spPr/>
      <dgm:t>
        <a:bodyPr/>
        <a:lstStyle/>
        <a:p>
          <a:endParaRPr lang="en-US"/>
        </a:p>
      </dgm:t>
    </dgm:pt>
    <dgm:pt modelId="{B6097C46-3680-4D03-9582-0998556BDF44}" type="pres">
      <dgm:prSet presAssocID="{BFC0E971-F865-4EFF-9E0A-057CD14D2286}" presName="centerShape" presStyleLbl="node0" presStyleIdx="0" presStyleCnt="1"/>
      <dgm:spPr/>
      <dgm:t>
        <a:bodyPr/>
        <a:lstStyle/>
        <a:p>
          <a:endParaRPr lang="en-US"/>
        </a:p>
      </dgm:t>
    </dgm:pt>
    <dgm:pt modelId="{DA86713C-6510-40A7-83ED-12B0FAE31023}" type="pres">
      <dgm:prSet presAssocID="{E5B9E1DA-7251-4527-9C4A-76E27D102B97}" presName="Name9" presStyleLbl="parChTrans1D2" presStyleIdx="0" presStyleCnt="5"/>
      <dgm:spPr/>
      <dgm:t>
        <a:bodyPr/>
        <a:lstStyle/>
        <a:p>
          <a:endParaRPr lang="en-US"/>
        </a:p>
      </dgm:t>
    </dgm:pt>
    <dgm:pt modelId="{268138AD-F3EC-4D24-9DBA-FEB063C22848}" type="pres">
      <dgm:prSet presAssocID="{E5B9E1DA-7251-4527-9C4A-76E27D102B97}" presName="connTx" presStyleLbl="parChTrans1D2" presStyleIdx="0" presStyleCnt="5"/>
      <dgm:spPr/>
      <dgm:t>
        <a:bodyPr/>
        <a:lstStyle/>
        <a:p>
          <a:endParaRPr lang="en-US"/>
        </a:p>
      </dgm:t>
    </dgm:pt>
    <dgm:pt modelId="{25DDE557-F59F-4EFF-84E1-E6072532AD7F}" type="pres">
      <dgm:prSet presAssocID="{5994247C-5015-492A-8DF1-3C6382640BF5}" presName="node" presStyleLbl="node1" presStyleIdx="0" presStyleCnt="5">
        <dgm:presLayoutVars>
          <dgm:bulletEnabled val="1"/>
        </dgm:presLayoutVars>
      </dgm:prSet>
      <dgm:spPr/>
      <dgm:t>
        <a:bodyPr/>
        <a:lstStyle/>
        <a:p>
          <a:endParaRPr lang="en-US"/>
        </a:p>
      </dgm:t>
    </dgm:pt>
    <dgm:pt modelId="{EACD38ED-6F79-4182-A096-B11EC8B3D7F4}" type="pres">
      <dgm:prSet presAssocID="{FACD0916-D895-4A29-8882-8EE46DD480F9}" presName="Name9" presStyleLbl="parChTrans1D2" presStyleIdx="1" presStyleCnt="5"/>
      <dgm:spPr/>
      <dgm:t>
        <a:bodyPr/>
        <a:lstStyle/>
        <a:p>
          <a:endParaRPr lang="en-US"/>
        </a:p>
      </dgm:t>
    </dgm:pt>
    <dgm:pt modelId="{9F2228C1-2FE2-4429-8050-9D73DB7CAAD2}" type="pres">
      <dgm:prSet presAssocID="{FACD0916-D895-4A29-8882-8EE46DD480F9}" presName="connTx" presStyleLbl="parChTrans1D2" presStyleIdx="1" presStyleCnt="5"/>
      <dgm:spPr/>
      <dgm:t>
        <a:bodyPr/>
        <a:lstStyle/>
        <a:p>
          <a:endParaRPr lang="en-US"/>
        </a:p>
      </dgm:t>
    </dgm:pt>
    <dgm:pt modelId="{D7063F92-1599-43A9-A973-FB7231B837CC}" type="pres">
      <dgm:prSet presAssocID="{7A75F5A2-913E-4CFA-B959-B8B4BB5565FE}" presName="node" presStyleLbl="node1" presStyleIdx="1" presStyleCnt="5">
        <dgm:presLayoutVars>
          <dgm:bulletEnabled val="1"/>
        </dgm:presLayoutVars>
      </dgm:prSet>
      <dgm:spPr/>
      <dgm:t>
        <a:bodyPr/>
        <a:lstStyle/>
        <a:p>
          <a:endParaRPr lang="en-US"/>
        </a:p>
      </dgm:t>
    </dgm:pt>
    <dgm:pt modelId="{536F5B2C-7F49-4EF6-8989-AC4E13B557E7}" type="pres">
      <dgm:prSet presAssocID="{E03FBB5B-5A11-464F-8DC8-5E56C2365635}" presName="Name9" presStyleLbl="parChTrans1D2" presStyleIdx="2" presStyleCnt="5"/>
      <dgm:spPr/>
      <dgm:t>
        <a:bodyPr/>
        <a:lstStyle/>
        <a:p>
          <a:endParaRPr lang="en-US"/>
        </a:p>
      </dgm:t>
    </dgm:pt>
    <dgm:pt modelId="{76FBF215-5530-4752-B78B-429EB0ADAFA5}" type="pres">
      <dgm:prSet presAssocID="{E03FBB5B-5A11-464F-8DC8-5E56C2365635}" presName="connTx" presStyleLbl="parChTrans1D2" presStyleIdx="2" presStyleCnt="5"/>
      <dgm:spPr/>
      <dgm:t>
        <a:bodyPr/>
        <a:lstStyle/>
        <a:p>
          <a:endParaRPr lang="en-US"/>
        </a:p>
      </dgm:t>
    </dgm:pt>
    <dgm:pt modelId="{EE143D6C-E188-4C12-9063-3D3818F71672}" type="pres">
      <dgm:prSet presAssocID="{922AE495-49C7-4B56-9210-39C0C5DCA5EB}" presName="node" presStyleLbl="node1" presStyleIdx="2" presStyleCnt="5">
        <dgm:presLayoutVars>
          <dgm:bulletEnabled val="1"/>
        </dgm:presLayoutVars>
      </dgm:prSet>
      <dgm:spPr/>
      <dgm:t>
        <a:bodyPr/>
        <a:lstStyle/>
        <a:p>
          <a:endParaRPr lang="en-US"/>
        </a:p>
      </dgm:t>
    </dgm:pt>
    <dgm:pt modelId="{D132DE76-C390-48AB-A9E0-58F637D3F2AD}" type="pres">
      <dgm:prSet presAssocID="{361B9932-B479-497D-BCFE-70CFD2340027}" presName="Name9" presStyleLbl="parChTrans1D2" presStyleIdx="3" presStyleCnt="5"/>
      <dgm:spPr/>
      <dgm:t>
        <a:bodyPr/>
        <a:lstStyle/>
        <a:p>
          <a:endParaRPr lang="en-US"/>
        </a:p>
      </dgm:t>
    </dgm:pt>
    <dgm:pt modelId="{C8EDC763-B790-44CB-B5BA-CC57BD887E2B}" type="pres">
      <dgm:prSet presAssocID="{361B9932-B479-497D-BCFE-70CFD2340027}" presName="connTx" presStyleLbl="parChTrans1D2" presStyleIdx="3" presStyleCnt="5"/>
      <dgm:spPr/>
      <dgm:t>
        <a:bodyPr/>
        <a:lstStyle/>
        <a:p>
          <a:endParaRPr lang="en-US"/>
        </a:p>
      </dgm:t>
    </dgm:pt>
    <dgm:pt modelId="{EEACF827-85A7-4440-A2B7-13EC73DE6B63}" type="pres">
      <dgm:prSet presAssocID="{3ABA7450-1318-49C8-ACAE-1AF08DE26270}" presName="node" presStyleLbl="node1" presStyleIdx="3" presStyleCnt="5">
        <dgm:presLayoutVars>
          <dgm:bulletEnabled val="1"/>
        </dgm:presLayoutVars>
      </dgm:prSet>
      <dgm:spPr/>
      <dgm:t>
        <a:bodyPr/>
        <a:lstStyle/>
        <a:p>
          <a:endParaRPr lang="en-US"/>
        </a:p>
      </dgm:t>
    </dgm:pt>
    <dgm:pt modelId="{CAB4C698-64A2-4A90-B942-E5583072E2D3}" type="pres">
      <dgm:prSet presAssocID="{5604146F-0822-4B3B-8D77-CE808BADE20A}" presName="Name9" presStyleLbl="parChTrans1D2" presStyleIdx="4" presStyleCnt="5"/>
      <dgm:spPr/>
      <dgm:t>
        <a:bodyPr/>
        <a:lstStyle/>
        <a:p>
          <a:endParaRPr lang="en-US"/>
        </a:p>
      </dgm:t>
    </dgm:pt>
    <dgm:pt modelId="{DD399EDB-E2B9-4B87-B89D-829054AE22AF}" type="pres">
      <dgm:prSet presAssocID="{5604146F-0822-4B3B-8D77-CE808BADE20A}" presName="connTx" presStyleLbl="parChTrans1D2" presStyleIdx="4" presStyleCnt="5"/>
      <dgm:spPr/>
      <dgm:t>
        <a:bodyPr/>
        <a:lstStyle/>
        <a:p>
          <a:endParaRPr lang="en-US"/>
        </a:p>
      </dgm:t>
    </dgm:pt>
    <dgm:pt modelId="{D7E8CAA4-4DBD-40E0-9019-872BB7477177}" type="pres">
      <dgm:prSet presAssocID="{952832FF-4F61-4C45-9B65-EAC1E133E730}" presName="node" presStyleLbl="node1" presStyleIdx="4" presStyleCnt="5">
        <dgm:presLayoutVars>
          <dgm:bulletEnabled val="1"/>
        </dgm:presLayoutVars>
      </dgm:prSet>
      <dgm:spPr/>
      <dgm:t>
        <a:bodyPr/>
        <a:lstStyle/>
        <a:p>
          <a:endParaRPr lang="en-US"/>
        </a:p>
      </dgm:t>
    </dgm:pt>
  </dgm:ptLst>
  <dgm:cxnLst>
    <dgm:cxn modelId="{F81F676B-ECDC-4F62-AB83-734180D066E0}" type="presOf" srcId="{361B9932-B479-497D-BCFE-70CFD2340027}" destId="{C8EDC763-B790-44CB-B5BA-CC57BD887E2B}" srcOrd="1" destOrd="0" presId="urn:microsoft.com/office/officeart/2005/8/layout/radial1"/>
    <dgm:cxn modelId="{291C39CC-10C9-4CC2-B763-15C282EBDCC1}" type="presOf" srcId="{3ABA7450-1318-49C8-ACAE-1AF08DE26270}" destId="{EEACF827-85A7-4440-A2B7-13EC73DE6B63}" srcOrd="0" destOrd="0" presId="urn:microsoft.com/office/officeart/2005/8/layout/radial1"/>
    <dgm:cxn modelId="{21142FF8-5E6E-447E-9234-78578E0834FC}" type="presOf" srcId="{FACD0916-D895-4A29-8882-8EE46DD480F9}" destId="{EACD38ED-6F79-4182-A096-B11EC8B3D7F4}" srcOrd="0" destOrd="0" presId="urn:microsoft.com/office/officeart/2005/8/layout/radial1"/>
    <dgm:cxn modelId="{F5421D40-0F85-4497-9BCE-71C4671C69A2}" type="presOf" srcId="{E03FBB5B-5A11-464F-8DC8-5E56C2365635}" destId="{536F5B2C-7F49-4EF6-8989-AC4E13B557E7}" srcOrd="0" destOrd="0" presId="urn:microsoft.com/office/officeart/2005/8/layout/radial1"/>
    <dgm:cxn modelId="{D1857BDD-0746-4854-92DE-5786D39D5E5B}" type="presOf" srcId="{FACD0916-D895-4A29-8882-8EE46DD480F9}" destId="{9F2228C1-2FE2-4429-8050-9D73DB7CAAD2}" srcOrd="1" destOrd="0" presId="urn:microsoft.com/office/officeart/2005/8/layout/radial1"/>
    <dgm:cxn modelId="{5321666A-936D-4040-AA40-7AAE0E659577}" srcId="{BFC0E971-F865-4EFF-9E0A-057CD14D2286}" destId="{7A75F5A2-913E-4CFA-B959-B8B4BB5565FE}" srcOrd="1" destOrd="0" parTransId="{FACD0916-D895-4A29-8882-8EE46DD480F9}" sibTransId="{11880127-7EBF-4070-ACB7-C4E26773BFF2}"/>
    <dgm:cxn modelId="{58BF558E-3B15-4162-92BA-B9EE779C99E2}" type="presOf" srcId="{E5B9E1DA-7251-4527-9C4A-76E27D102B97}" destId="{DA86713C-6510-40A7-83ED-12B0FAE31023}" srcOrd="0" destOrd="0" presId="urn:microsoft.com/office/officeart/2005/8/layout/radial1"/>
    <dgm:cxn modelId="{9DBB32F0-CE9A-4FC5-B613-34369A7965C6}" srcId="{BFC0E971-F865-4EFF-9E0A-057CD14D2286}" destId="{5994247C-5015-492A-8DF1-3C6382640BF5}" srcOrd="0" destOrd="0" parTransId="{E5B9E1DA-7251-4527-9C4A-76E27D102B97}" sibTransId="{55E37A4E-8E78-4E90-9EE7-F475DE0B0C55}"/>
    <dgm:cxn modelId="{910E4D51-0F09-4349-A25F-2F98E6424E34}" type="presOf" srcId="{361B9932-B479-497D-BCFE-70CFD2340027}" destId="{D132DE76-C390-48AB-A9E0-58F637D3F2AD}" srcOrd="0" destOrd="0" presId="urn:microsoft.com/office/officeart/2005/8/layout/radial1"/>
    <dgm:cxn modelId="{841AB208-0F6A-4326-82CB-C036850C1494}" type="presOf" srcId="{E5B9E1DA-7251-4527-9C4A-76E27D102B97}" destId="{268138AD-F3EC-4D24-9DBA-FEB063C22848}" srcOrd="1" destOrd="0" presId="urn:microsoft.com/office/officeart/2005/8/layout/radial1"/>
    <dgm:cxn modelId="{E4848F9C-1451-4670-8750-BA5E91AE8F44}" type="presOf" srcId="{5604146F-0822-4B3B-8D77-CE808BADE20A}" destId="{DD399EDB-E2B9-4B87-B89D-829054AE22AF}" srcOrd="1" destOrd="0" presId="urn:microsoft.com/office/officeart/2005/8/layout/radial1"/>
    <dgm:cxn modelId="{76AB4148-E358-472D-A9B6-D07BA2D047DD}" type="presOf" srcId="{BFC0E971-F865-4EFF-9E0A-057CD14D2286}" destId="{B6097C46-3680-4D03-9582-0998556BDF44}" srcOrd="0" destOrd="0" presId="urn:microsoft.com/office/officeart/2005/8/layout/radial1"/>
    <dgm:cxn modelId="{3EBD2B7E-8804-43D7-ABF0-F600CD80D29E}" type="presOf" srcId="{EF640362-6E5D-4060-BCE3-ECD449EF2791}" destId="{FC863EBD-F2AD-4519-BE16-940CDCB34FF3}" srcOrd="0" destOrd="0" presId="urn:microsoft.com/office/officeart/2005/8/layout/radial1"/>
    <dgm:cxn modelId="{7BD92846-2E6F-4C57-A64F-552ECE967A44}" type="presOf" srcId="{922AE495-49C7-4B56-9210-39C0C5DCA5EB}" destId="{EE143D6C-E188-4C12-9063-3D3818F71672}" srcOrd="0" destOrd="0" presId="urn:microsoft.com/office/officeart/2005/8/layout/radial1"/>
    <dgm:cxn modelId="{4C293EA5-748E-419A-A487-19F429D6DB00}" srcId="{BFC0E971-F865-4EFF-9E0A-057CD14D2286}" destId="{952832FF-4F61-4C45-9B65-EAC1E133E730}" srcOrd="4" destOrd="0" parTransId="{5604146F-0822-4B3B-8D77-CE808BADE20A}" sibTransId="{B8B83A25-4DB5-49E0-8DC6-1BDA8595FC07}"/>
    <dgm:cxn modelId="{CB769F7B-36A1-49D6-9C74-7C8CE55F88DE}" type="presOf" srcId="{7A75F5A2-913E-4CFA-B959-B8B4BB5565FE}" destId="{D7063F92-1599-43A9-A973-FB7231B837CC}" srcOrd="0" destOrd="0" presId="urn:microsoft.com/office/officeart/2005/8/layout/radial1"/>
    <dgm:cxn modelId="{18751031-250C-433D-B785-B490975BB713}" type="presOf" srcId="{5604146F-0822-4B3B-8D77-CE808BADE20A}" destId="{CAB4C698-64A2-4A90-B942-E5583072E2D3}" srcOrd="0" destOrd="0" presId="urn:microsoft.com/office/officeart/2005/8/layout/radial1"/>
    <dgm:cxn modelId="{8550E80A-2BCC-476E-A4E6-72FB601E5F72}" type="presOf" srcId="{E03FBB5B-5A11-464F-8DC8-5E56C2365635}" destId="{76FBF215-5530-4752-B78B-429EB0ADAFA5}" srcOrd="1" destOrd="0" presId="urn:microsoft.com/office/officeart/2005/8/layout/radial1"/>
    <dgm:cxn modelId="{42A1CC96-AAA4-4AEC-8BB9-DBEE7C0F2BEB}" srcId="{BFC0E971-F865-4EFF-9E0A-057CD14D2286}" destId="{922AE495-49C7-4B56-9210-39C0C5DCA5EB}" srcOrd="2" destOrd="0" parTransId="{E03FBB5B-5A11-464F-8DC8-5E56C2365635}" sibTransId="{C914EB2E-43F2-4792-9293-1B5E5CF821B8}"/>
    <dgm:cxn modelId="{2B63A1DC-EFDA-4986-8B20-6C683913FC7C}" srcId="{EF640362-6E5D-4060-BCE3-ECD449EF2791}" destId="{BFC0E971-F865-4EFF-9E0A-057CD14D2286}" srcOrd="0" destOrd="0" parTransId="{D66071CA-1DAF-41DA-8DAF-8AA39EB7E57B}" sibTransId="{CD9A6273-4FCD-4BE5-839A-04002892B65C}"/>
    <dgm:cxn modelId="{9ECA7FE6-9732-4EE7-B058-C205FEB55A49}" type="presOf" srcId="{952832FF-4F61-4C45-9B65-EAC1E133E730}" destId="{D7E8CAA4-4DBD-40E0-9019-872BB7477177}" srcOrd="0" destOrd="0" presId="urn:microsoft.com/office/officeart/2005/8/layout/radial1"/>
    <dgm:cxn modelId="{B3DD0D24-0B0D-4B61-8B3D-AA47143F72A8}" type="presOf" srcId="{5994247C-5015-492A-8DF1-3C6382640BF5}" destId="{25DDE557-F59F-4EFF-84E1-E6072532AD7F}" srcOrd="0" destOrd="0" presId="urn:microsoft.com/office/officeart/2005/8/layout/radial1"/>
    <dgm:cxn modelId="{101AD8BE-7E8F-4804-997F-440DC761E63E}" srcId="{BFC0E971-F865-4EFF-9E0A-057CD14D2286}" destId="{3ABA7450-1318-49C8-ACAE-1AF08DE26270}" srcOrd="3" destOrd="0" parTransId="{361B9932-B479-497D-BCFE-70CFD2340027}" sibTransId="{9EA86175-C781-4053-AE82-1FDFBF465486}"/>
    <dgm:cxn modelId="{5A551763-26B9-46C7-9A03-B5E40391925D}" type="presParOf" srcId="{FC863EBD-F2AD-4519-BE16-940CDCB34FF3}" destId="{B6097C46-3680-4D03-9582-0998556BDF44}" srcOrd="0" destOrd="0" presId="urn:microsoft.com/office/officeart/2005/8/layout/radial1"/>
    <dgm:cxn modelId="{79E364FA-051C-4B17-B867-AD033676A668}" type="presParOf" srcId="{FC863EBD-F2AD-4519-BE16-940CDCB34FF3}" destId="{DA86713C-6510-40A7-83ED-12B0FAE31023}" srcOrd="1" destOrd="0" presId="urn:microsoft.com/office/officeart/2005/8/layout/radial1"/>
    <dgm:cxn modelId="{99898E8F-2231-403D-B61B-572DA78F4FF7}" type="presParOf" srcId="{DA86713C-6510-40A7-83ED-12B0FAE31023}" destId="{268138AD-F3EC-4D24-9DBA-FEB063C22848}" srcOrd="0" destOrd="0" presId="urn:microsoft.com/office/officeart/2005/8/layout/radial1"/>
    <dgm:cxn modelId="{B6A12E9E-A5DD-4865-A497-779BD385C9BA}" type="presParOf" srcId="{FC863EBD-F2AD-4519-BE16-940CDCB34FF3}" destId="{25DDE557-F59F-4EFF-84E1-E6072532AD7F}" srcOrd="2" destOrd="0" presId="urn:microsoft.com/office/officeart/2005/8/layout/radial1"/>
    <dgm:cxn modelId="{A1D378C2-81A1-4EEF-97B7-5C398699317E}" type="presParOf" srcId="{FC863EBD-F2AD-4519-BE16-940CDCB34FF3}" destId="{EACD38ED-6F79-4182-A096-B11EC8B3D7F4}" srcOrd="3" destOrd="0" presId="urn:microsoft.com/office/officeart/2005/8/layout/radial1"/>
    <dgm:cxn modelId="{940F67E3-938D-4B21-9CEE-0BF42AFA931A}" type="presParOf" srcId="{EACD38ED-6F79-4182-A096-B11EC8B3D7F4}" destId="{9F2228C1-2FE2-4429-8050-9D73DB7CAAD2}" srcOrd="0" destOrd="0" presId="urn:microsoft.com/office/officeart/2005/8/layout/radial1"/>
    <dgm:cxn modelId="{16382F3F-3432-47F1-9DE8-6A0C00B7AA11}" type="presParOf" srcId="{FC863EBD-F2AD-4519-BE16-940CDCB34FF3}" destId="{D7063F92-1599-43A9-A973-FB7231B837CC}" srcOrd="4" destOrd="0" presId="urn:microsoft.com/office/officeart/2005/8/layout/radial1"/>
    <dgm:cxn modelId="{94D08F00-1387-40AD-AF76-72921FE94050}" type="presParOf" srcId="{FC863EBD-F2AD-4519-BE16-940CDCB34FF3}" destId="{536F5B2C-7F49-4EF6-8989-AC4E13B557E7}" srcOrd="5" destOrd="0" presId="urn:microsoft.com/office/officeart/2005/8/layout/radial1"/>
    <dgm:cxn modelId="{4A7CC2F4-0423-4429-830A-5A1AEA6C24A2}" type="presParOf" srcId="{536F5B2C-7F49-4EF6-8989-AC4E13B557E7}" destId="{76FBF215-5530-4752-B78B-429EB0ADAFA5}" srcOrd="0" destOrd="0" presId="urn:microsoft.com/office/officeart/2005/8/layout/radial1"/>
    <dgm:cxn modelId="{1BD3040E-819B-4CAE-A062-363D2548FD91}" type="presParOf" srcId="{FC863EBD-F2AD-4519-BE16-940CDCB34FF3}" destId="{EE143D6C-E188-4C12-9063-3D3818F71672}" srcOrd="6" destOrd="0" presId="urn:microsoft.com/office/officeart/2005/8/layout/radial1"/>
    <dgm:cxn modelId="{CED68776-5B01-42AD-B6E6-B03B67CD69AE}" type="presParOf" srcId="{FC863EBD-F2AD-4519-BE16-940CDCB34FF3}" destId="{D132DE76-C390-48AB-A9E0-58F637D3F2AD}" srcOrd="7" destOrd="0" presId="urn:microsoft.com/office/officeart/2005/8/layout/radial1"/>
    <dgm:cxn modelId="{163940DB-A217-41BD-9F7F-20FE83549047}" type="presParOf" srcId="{D132DE76-C390-48AB-A9E0-58F637D3F2AD}" destId="{C8EDC763-B790-44CB-B5BA-CC57BD887E2B}" srcOrd="0" destOrd="0" presId="urn:microsoft.com/office/officeart/2005/8/layout/radial1"/>
    <dgm:cxn modelId="{E24E5430-253F-41F5-890E-099817838D5B}" type="presParOf" srcId="{FC863EBD-F2AD-4519-BE16-940CDCB34FF3}" destId="{EEACF827-85A7-4440-A2B7-13EC73DE6B63}" srcOrd="8" destOrd="0" presId="urn:microsoft.com/office/officeart/2005/8/layout/radial1"/>
    <dgm:cxn modelId="{8DC5D5E0-E6CF-4A66-AEDA-F7124BA613FD}" type="presParOf" srcId="{FC863EBD-F2AD-4519-BE16-940CDCB34FF3}" destId="{CAB4C698-64A2-4A90-B942-E5583072E2D3}" srcOrd="9" destOrd="0" presId="urn:microsoft.com/office/officeart/2005/8/layout/radial1"/>
    <dgm:cxn modelId="{3304BBD5-0B61-4D48-8FDC-6BE8D45030F4}" type="presParOf" srcId="{CAB4C698-64A2-4A90-B942-E5583072E2D3}" destId="{DD399EDB-E2B9-4B87-B89D-829054AE22AF}" srcOrd="0" destOrd="0" presId="urn:microsoft.com/office/officeart/2005/8/layout/radial1"/>
    <dgm:cxn modelId="{4C974E5B-2993-4F9A-AD68-8FAA76AFF685}" type="presParOf" srcId="{FC863EBD-F2AD-4519-BE16-940CDCB34FF3}" destId="{D7E8CAA4-4DBD-40E0-9019-872BB7477177}" srcOrd="10" destOrd="0" presId="urn:microsoft.com/office/officeart/2005/8/layout/radial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E4CBD6-08FA-4D57-BED4-FFAA41B2D1CC}">
      <dsp:nvSpPr>
        <dsp:cNvPr id="0" name=""/>
        <dsp:cNvSpPr/>
      </dsp:nvSpPr>
      <dsp:spPr>
        <a:xfrm>
          <a:off x="0" y="0"/>
          <a:ext cx="8229600" cy="2451710"/>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Part 1</a:t>
          </a:r>
          <a:endParaRPr lang="en-US" sz="4000" kern="1200" dirty="0"/>
        </a:p>
        <a:p>
          <a:pPr marL="285750" lvl="1" indent="-285750" algn="l" defTabSz="1377950">
            <a:lnSpc>
              <a:spcPct val="90000"/>
            </a:lnSpc>
            <a:spcBef>
              <a:spcPct val="0"/>
            </a:spcBef>
            <a:spcAft>
              <a:spcPct val="15000"/>
            </a:spcAft>
            <a:buChar char="••"/>
          </a:pPr>
          <a:r>
            <a:rPr lang="en-US" sz="3100" kern="1200" dirty="0" smtClean="0"/>
            <a:t>What is Android?</a:t>
          </a:r>
          <a:endParaRPr lang="en-US" sz="3100" kern="1200" dirty="0"/>
        </a:p>
        <a:p>
          <a:pPr marL="285750" lvl="1" indent="-285750" algn="l" defTabSz="1377950">
            <a:lnSpc>
              <a:spcPct val="90000"/>
            </a:lnSpc>
            <a:spcBef>
              <a:spcPct val="0"/>
            </a:spcBef>
            <a:spcAft>
              <a:spcPct val="15000"/>
            </a:spcAft>
            <a:buChar char="••"/>
          </a:pPr>
          <a:r>
            <a:rPr lang="en-US" sz="3100" kern="1200" dirty="0" smtClean="0"/>
            <a:t>Android Development Tools</a:t>
          </a:r>
          <a:endParaRPr lang="en-US" sz="3100" kern="1200" dirty="0"/>
        </a:p>
        <a:p>
          <a:pPr marL="285750" lvl="1" indent="-285750" algn="l" defTabSz="1377950">
            <a:lnSpc>
              <a:spcPct val="90000"/>
            </a:lnSpc>
            <a:spcBef>
              <a:spcPct val="0"/>
            </a:spcBef>
            <a:spcAft>
              <a:spcPct val="15000"/>
            </a:spcAft>
            <a:buChar char="••"/>
          </a:pPr>
          <a:r>
            <a:rPr lang="en-US" sz="3100" kern="1200" dirty="0" smtClean="0"/>
            <a:t>Your First Android App</a:t>
          </a:r>
          <a:endParaRPr lang="en-US" sz="3100" kern="1200" dirty="0"/>
        </a:p>
      </dsp:txBody>
      <dsp:txXfrm>
        <a:off x="1891091" y="0"/>
        <a:ext cx="6338508" cy="2451710"/>
      </dsp:txXfrm>
    </dsp:sp>
    <dsp:sp modelId="{A60B09E7-26B0-4282-9793-D86780747D91}">
      <dsp:nvSpPr>
        <dsp:cNvPr id="0" name=""/>
        <dsp:cNvSpPr/>
      </dsp:nvSpPr>
      <dsp:spPr>
        <a:xfrm>
          <a:off x="245171" y="245171"/>
          <a:ext cx="1645920" cy="1961368"/>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7E72D4E-3877-433C-9F9F-04BDF4C0F934}">
      <dsp:nvSpPr>
        <dsp:cNvPr id="0" name=""/>
        <dsp:cNvSpPr/>
      </dsp:nvSpPr>
      <dsp:spPr>
        <a:xfrm>
          <a:off x="0" y="2696881"/>
          <a:ext cx="8229600" cy="2451710"/>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Part 2</a:t>
          </a:r>
          <a:endParaRPr lang="en-US" sz="4000" kern="1200" dirty="0"/>
        </a:p>
        <a:p>
          <a:pPr marL="285750" lvl="1" indent="-285750" algn="l" defTabSz="1377950">
            <a:lnSpc>
              <a:spcPct val="90000"/>
            </a:lnSpc>
            <a:spcBef>
              <a:spcPct val="0"/>
            </a:spcBef>
            <a:spcAft>
              <a:spcPct val="15000"/>
            </a:spcAft>
            <a:buChar char="••"/>
          </a:pPr>
          <a:r>
            <a:rPr lang="en-US" sz="3100" kern="1200" dirty="0" smtClean="0"/>
            <a:t>Android User Interface</a:t>
          </a:r>
          <a:endParaRPr lang="en-US" sz="3100" kern="1200" dirty="0"/>
        </a:p>
        <a:p>
          <a:pPr marL="285750" lvl="1" indent="-285750" algn="l" defTabSz="1377950">
            <a:lnSpc>
              <a:spcPct val="90000"/>
            </a:lnSpc>
            <a:spcBef>
              <a:spcPct val="0"/>
            </a:spcBef>
            <a:spcAft>
              <a:spcPct val="15000"/>
            </a:spcAft>
            <a:buChar char="••"/>
          </a:pPr>
          <a:r>
            <a:rPr lang="en-US" sz="3100" kern="1200" dirty="0" smtClean="0"/>
            <a:t>Android Events and Callbacks</a:t>
          </a:r>
          <a:endParaRPr lang="en-US" sz="3100" kern="1200" dirty="0"/>
        </a:p>
        <a:p>
          <a:pPr marL="285750" lvl="1" indent="-285750" algn="l" defTabSz="1377950">
            <a:lnSpc>
              <a:spcPct val="90000"/>
            </a:lnSpc>
            <a:spcBef>
              <a:spcPct val="0"/>
            </a:spcBef>
            <a:spcAft>
              <a:spcPct val="15000"/>
            </a:spcAft>
            <a:buChar char="••"/>
          </a:pPr>
          <a:r>
            <a:rPr lang="en-US" sz="3100" kern="1200" dirty="0" smtClean="0"/>
            <a:t>Better, Smarter Apps</a:t>
          </a:r>
          <a:endParaRPr lang="en-US" sz="3100" kern="1200" dirty="0"/>
        </a:p>
      </dsp:txBody>
      <dsp:txXfrm>
        <a:off x="1891091" y="2696881"/>
        <a:ext cx="6338508" cy="2451710"/>
      </dsp:txXfrm>
    </dsp:sp>
    <dsp:sp modelId="{6F920A85-1B68-44F5-9F95-379472FDCA2C}">
      <dsp:nvSpPr>
        <dsp:cNvPr id="0" name=""/>
        <dsp:cNvSpPr/>
      </dsp:nvSpPr>
      <dsp:spPr>
        <a:xfrm>
          <a:off x="245171" y="2942052"/>
          <a:ext cx="1645920" cy="196136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6097C46-3680-4D03-9582-0998556BDF44}">
      <dsp:nvSpPr>
        <dsp:cNvPr id="0" name=""/>
        <dsp:cNvSpPr/>
      </dsp:nvSpPr>
      <dsp:spPr>
        <a:xfrm>
          <a:off x="3353289" y="2002803"/>
          <a:ext cx="1523020" cy="1523020"/>
        </a:xfrm>
        <a:prstGeom prst="ellipse">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dsp:txBody>
      <dsp:txXfrm>
        <a:off x="3353289" y="2002803"/>
        <a:ext cx="1523020" cy="1523020"/>
      </dsp:txXfrm>
    </dsp:sp>
    <dsp:sp modelId="{DA86713C-6510-40A7-83ED-12B0FAE31023}">
      <dsp:nvSpPr>
        <dsp:cNvPr id="0" name=""/>
        <dsp:cNvSpPr/>
      </dsp:nvSpPr>
      <dsp:spPr>
        <a:xfrm rot="16200000">
          <a:off x="3884654" y="1756002"/>
          <a:ext cx="460290" cy="33311"/>
        </a:xfrm>
        <a:custGeom>
          <a:avLst/>
          <a:gdLst/>
          <a:ahLst/>
          <a:cxnLst/>
          <a:rect l="0" t="0" r="0" b="0"/>
          <a:pathLst>
            <a:path>
              <a:moveTo>
                <a:pt x="0" y="16655"/>
              </a:moveTo>
              <a:lnTo>
                <a:pt x="460290" y="1665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6200000">
        <a:off x="4103292" y="1761151"/>
        <a:ext cx="23014" cy="23014"/>
      </dsp:txXfrm>
    </dsp:sp>
    <dsp:sp modelId="{25DDE557-F59F-4EFF-84E1-E6072532AD7F}">
      <dsp:nvSpPr>
        <dsp:cNvPr id="0" name=""/>
        <dsp:cNvSpPr/>
      </dsp:nvSpPr>
      <dsp:spPr>
        <a:xfrm>
          <a:off x="3353289" y="19492"/>
          <a:ext cx="1523020" cy="1523020"/>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rPr>
            <a:t>Android</a:t>
          </a:r>
        </a:p>
        <a:p>
          <a:pPr lvl="0" algn="ctr" defTabSz="889000">
            <a:lnSpc>
              <a:spcPct val="90000"/>
            </a:lnSpc>
            <a:spcBef>
              <a:spcPct val="0"/>
            </a:spcBef>
            <a:spcAft>
              <a:spcPct val="35000"/>
            </a:spcAft>
          </a:pPr>
          <a:r>
            <a:rPr lang="en-US" sz="2000" b="1" kern="1200" dirty="0" smtClean="0">
              <a:solidFill>
                <a:srgbClr val="92D050"/>
              </a:solidFill>
            </a:rPr>
            <a:t>API</a:t>
          </a:r>
          <a:endParaRPr lang="en-US" sz="2000" b="1" kern="1200" dirty="0">
            <a:solidFill>
              <a:srgbClr val="92D050"/>
            </a:solidFill>
          </a:endParaRPr>
        </a:p>
      </dsp:txBody>
      <dsp:txXfrm>
        <a:off x="3353289" y="19492"/>
        <a:ext cx="1523020" cy="1523020"/>
      </dsp:txXfrm>
    </dsp:sp>
    <dsp:sp modelId="{EACD38ED-6F79-4182-A096-B11EC8B3D7F4}">
      <dsp:nvSpPr>
        <dsp:cNvPr id="0" name=""/>
        <dsp:cNvSpPr/>
      </dsp:nvSpPr>
      <dsp:spPr>
        <a:xfrm rot="20520000">
          <a:off x="4827775" y="2441219"/>
          <a:ext cx="460290" cy="33311"/>
        </a:xfrm>
        <a:custGeom>
          <a:avLst/>
          <a:gdLst/>
          <a:ahLst/>
          <a:cxnLst/>
          <a:rect l="0" t="0" r="0" b="0"/>
          <a:pathLst>
            <a:path>
              <a:moveTo>
                <a:pt x="0" y="16655"/>
              </a:moveTo>
              <a:lnTo>
                <a:pt x="460290" y="1665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20520000">
        <a:off x="5046413" y="2446368"/>
        <a:ext cx="23014" cy="23014"/>
      </dsp:txXfrm>
    </dsp:sp>
    <dsp:sp modelId="{D7063F92-1599-43A9-A973-FB7231B837CC}">
      <dsp:nvSpPr>
        <dsp:cNvPr id="0" name=""/>
        <dsp:cNvSpPr/>
      </dsp:nvSpPr>
      <dsp:spPr>
        <a:xfrm>
          <a:off x="5239530" y="1389926"/>
          <a:ext cx="1523020" cy="1523020"/>
        </a:xfrm>
        <a:prstGeom prst="ellipse">
          <a:avLst/>
        </a:prstGeom>
        <a:blipFill rotWithShape="0">
          <a:blip xmlns:r="http://schemas.openxmlformats.org/officeDocument/2006/relationships" r:embed="rId2">
            <a:lum bright="-30000"/>
          </a:blip>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Eclipse</a:t>
          </a:r>
        </a:p>
        <a:p>
          <a:pPr lvl="0" algn="ct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IDE</a:t>
          </a:r>
          <a:endParaRPr lang="en-US" sz="2000" b="1" kern="1200" dirty="0">
            <a:solidFill>
              <a:srgbClr val="92D050"/>
            </a:solidFill>
            <a:effectLst>
              <a:outerShdw blurRad="38100" dist="38100" dir="2700000" algn="tl">
                <a:srgbClr val="000000">
                  <a:alpha val="43137"/>
                </a:srgbClr>
              </a:outerShdw>
            </a:effectLst>
          </a:endParaRPr>
        </a:p>
      </dsp:txBody>
      <dsp:txXfrm>
        <a:off x="5239530" y="1389926"/>
        <a:ext cx="1523020" cy="1523020"/>
      </dsp:txXfrm>
    </dsp:sp>
    <dsp:sp modelId="{536F5B2C-7F49-4EF6-8989-AC4E13B557E7}">
      <dsp:nvSpPr>
        <dsp:cNvPr id="0" name=""/>
        <dsp:cNvSpPr/>
      </dsp:nvSpPr>
      <dsp:spPr>
        <a:xfrm rot="3240000">
          <a:off x="4467535" y="3549924"/>
          <a:ext cx="460290" cy="33311"/>
        </a:xfrm>
        <a:custGeom>
          <a:avLst/>
          <a:gdLst/>
          <a:ahLst/>
          <a:cxnLst/>
          <a:rect l="0" t="0" r="0" b="0"/>
          <a:pathLst>
            <a:path>
              <a:moveTo>
                <a:pt x="0" y="16655"/>
              </a:moveTo>
              <a:lnTo>
                <a:pt x="460290" y="1665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3240000">
        <a:off x="4686173" y="3555073"/>
        <a:ext cx="23014" cy="23014"/>
      </dsp:txXfrm>
    </dsp:sp>
    <dsp:sp modelId="{EE143D6C-E188-4C12-9063-3D3818F71672}">
      <dsp:nvSpPr>
        <dsp:cNvPr id="0" name=""/>
        <dsp:cNvSpPr/>
      </dsp:nvSpPr>
      <dsp:spPr>
        <a:xfrm>
          <a:off x="4519050" y="3607336"/>
          <a:ext cx="1523020" cy="1523020"/>
        </a:xfrm>
        <a:prstGeom prst="ellipse">
          <a:avLst/>
        </a:prstGeom>
        <a:blipFill rotWithShape="0">
          <a:blip xmlns:r="http://schemas.openxmlformats.org/officeDocument/2006/relationships" r:embed="rId3">
            <a:lum bright="-30000"/>
          </a:blip>
          <a:stretch>
            <a:fillRect/>
          </a:stretch>
        </a:blip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rPr>
            <a:t>Internet</a:t>
          </a:r>
          <a:br>
            <a:rPr lang="en-US" sz="2000" b="1" kern="1200" dirty="0" smtClean="0">
              <a:solidFill>
                <a:srgbClr val="92D050"/>
              </a:solidFill>
            </a:rPr>
          </a:br>
          <a:r>
            <a:rPr lang="en-US" sz="2000" b="1" kern="1200" dirty="0" smtClean="0">
              <a:solidFill>
                <a:srgbClr val="92D050"/>
              </a:solidFill>
            </a:rPr>
            <a:t>Search</a:t>
          </a:r>
          <a:endParaRPr lang="en-US" sz="2000" b="1" kern="1200" dirty="0">
            <a:solidFill>
              <a:srgbClr val="92D050"/>
            </a:solidFill>
          </a:endParaRPr>
        </a:p>
      </dsp:txBody>
      <dsp:txXfrm>
        <a:off x="4519050" y="3607336"/>
        <a:ext cx="1523020" cy="1523020"/>
      </dsp:txXfrm>
    </dsp:sp>
    <dsp:sp modelId="{D132DE76-C390-48AB-A9E0-58F637D3F2AD}">
      <dsp:nvSpPr>
        <dsp:cNvPr id="0" name=""/>
        <dsp:cNvSpPr/>
      </dsp:nvSpPr>
      <dsp:spPr>
        <a:xfrm rot="7560000">
          <a:off x="3301774" y="3549924"/>
          <a:ext cx="460290" cy="33311"/>
        </a:xfrm>
        <a:custGeom>
          <a:avLst/>
          <a:gdLst/>
          <a:ahLst/>
          <a:cxnLst/>
          <a:rect l="0" t="0" r="0" b="0"/>
          <a:pathLst>
            <a:path>
              <a:moveTo>
                <a:pt x="0" y="16655"/>
              </a:moveTo>
              <a:lnTo>
                <a:pt x="460290" y="1665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7560000">
        <a:off x="3520412" y="3555073"/>
        <a:ext cx="23014" cy="23014"/>
      </dsp:txXfrm>
    </dsp:sp>
    <dsp:sp modelId="{EEACF827-85A7-4440-A2B7-13EC73DE6B63}">
      <dsp:nvSpPr>
        <dsp:cNvPr id="0" name=""/>
        <dsp:cNvSpPr/>
      </dsp:nvSpPr>
      <dsp:spPr>
        <a:xfrm>
          <a:off x="2187528" y="3607336"/>
          <a:ext cx="1523020" cy="1523020"/>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92D050"/>
              </a:solidFill>
            </a:rPr>
            <a:t>Java</a:t>
          </a:r>
          <a:endParaRPr lang="en-US" sz="2400" b="1" kern="1200" dirty="0">
            <a:solidFill>
              <a:srgbClr val="92D050"/>
            </a:solidFill>
          </a:endParaRPr>
        </a:p>
      </dsp:txBody>
      <dsp:txXfrm>
        <a:off x="2187528" y="3607336"/>
        <a:ext cx="1523020" cy="1523020"/>
      </dsp:txXfrm>
    </dsp:sp>
    <dsp:sp modelId="{CAB4C698-64A2-4A90-B942-E5583072E2D3}">
      <dsp:nvSpPr>
        <dsp:cNvPr id="0" name=""/>
        <dsp:cNvSpPr/>
      </dsp:nvSpPr>
      <dsp:spPr>
        <a:xfrm rot="11880000">
          <a:off x="2941534" y="2441219"/>
          <a:ext cx="460290" cy="33311"/>
        </a:xfrm>
        <a:custGeom>
          <a:avLst/>
          <a:gdLst/>
          <a:ahLst/>
          <a:cxnLst/>
          <a:rect l="0" t="0" r="0" b="0"/>
          <a:pathLst>
            <a:path>
              <a:moveTo>
                <a:pt x="0" y="16655"/>
              </a:moveTo>
              <a:lnTo>
                <a:pt x="460290" y="16655"/>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1880000">
        <a:off x="3160172" y="2446368"/>
        <a:ext cx="23014" cy="23014"/>
      </dsp:txXfrm>
    </dsp:sp>
    <dsp:sp modelId="{D7E8CAA4-4DBD-40E0-9019-872BB7477177}">
      <dsp:nvSpPr>
        <dsp:cNvPr id="0" name=""/>
        <dsp:cNvSpPr/>
      </dsp:nvSpPr>
      <dsp:spPr>
        <a:xfrm>
          <a:off x="1467048" y="1389926"/>
          <a:ext cx="1523020" cy="1523020"/>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solidFill>
                <a:srgbClr val="92D050"/>
              </a:solidFill>
            </a:rPr>
            <a:t>Android</a:t>
          </a:r>
        </a:p>
        <a:p>
          <a:pPr lvl="0" algn="ctr" defTabSz="755650">
            <a:lnSpc>
              <a:spcPct val="90000"/>
            </a:lnSpc>
            <a:spcBef>
              <a:spcPct val="0"/>
            </a:spcBef>
            <a:spcAft>
              <a:spcPct val="35000"/>
            </a:spcAft>
          </a:pPr>
          <a:r>
            <a:rPr lang="en-US" sz="1700" b="1" kern="1200" dirty="0" smtClean="0">
              <a:solidFill>
                <a:srgbClr val="92D050"/>
              </a:solidFill>
            </a:rPr>
            <a:t>Developer</a:t>
          </a:r>
        </a:p>
        <a:p>
          <a:pPr lvl="0" algn="ctr" defTabSz="755650">
            <a:lnSpc>
              <a:spcPct val="90000"/>
            </a:lnSpc>
            <a:spcBef>
              <a:spcPct val="0"/>
            </a:spcBef>
            <a:spcAft>
              <a:spcPct val="35000"/>
            </a:spcAft>
          </a:pPr>
          <a:r>
            <a:rPr lang="en-US" sz="1700" b="1" kern="1200" dirty="0" smtClean="0">
              <a:solidFill>
                <a:srgbClr val="92D050"/>
              </a:solidFill>
            </a:rPr>
            <a:t>Site</a:t>
          </a:r>
          <a:endParaRPr lang="en-US" sz="1700" b="1" kern="1200" dirty="0">
            <a:solidFill>
              <a:srgbClr val="92D050"/>
            </a:solidFill>
          </a:endParaRPr>
        </a:p>
      </dsp:txBody>
      <dsp:txXfrm>
        <a:off x="1467048" y="1389926"/>
        <a:ext cx="1523020" cy="1523020"/>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3127375" cy="457200"/>
          </a:xfrm>
          <a:prstGeom prst="rect">
            <a:avLst/>
          </a:prstGeom>
          <a:noFill/>
          <a:ln w="9525">
            <a:noFill/>
            <a:miter lim="800000"/>
            <a:headEnd/>
            <a:tailEnd/>
          </a:ln>
          <a:effectLst/>
        </p:spPr>
        <p:txBody>
          <a:bodyPr vert="horz" wrap="square" lIns="91563" tIns="45781" rIns="91563" bIns="45781" numCol="1" anchor="t" anchorCtr="0" compatLnSpc="1">
            <a:prstTxWarp prst="textNoShape">
              <a:avLst/>
            </a:prstTxWarp>
          </a:bodyPr>
          <a:lstStyle>
            <a:lvl1pPr defTabSz="915988">
              <a:defRPr sz="1200" smtClean="0"/>
            </a:lvl1pPr>
          </a:lstStyle>
          <a:p>
            <a:pPr>
              <a:defRPr/>
            </a:pPr>
            <a:endParaRPr lang="en-US"/>
          </a:p>
        </p:txBody>
      </p:sp>
      <p:sp>
        <p:nvSpPr>
          <p:cNvPr id="119811" name="Rectangle 3"/>
          <p:cNvSpPr>
            <a:spLocks noGrp="1" noChangeArrowheads="1"/>
          </p:cNvSpPr>
          <p:nvPr>
            <p:ph type="dt" sz="quarter" idx="1"/>
          </p:nvPr>
        </p:nvSpPr>
        <p:spPr bwMode="auto">
          <a:xfrm>
            <a:off x="4046538" y="0"/>
            <a:ext cx="3128962" cy="457200"/>
          </a:xfrm>
          <a:prstGeom prst="rect">
            <a:avLst/>
          </a:prstGeom>
          <a:noFill/>
          <a:ln w="9525">
            <a:noFill/>
            <a:miter lim="800000"/>
            <a:headEnd/>
            <a:tailEnd/>
          </a:ln>
          <a:effectLst/>
        </p:spPr>
        <p:txBody>
          <a:bodyPr vert="horz" wrap="square" lIns="91563" tIns="45781" rIns="91563" bIns="45781" numCol="1" anchor="t" anchorCtr="0" compatLnSpc="1">
            <a:prstTxWarp prst="textNoShape">
              <a:avLst/>
            </a:prstTxWarp>
          </a:bodyPr>
          <a:lstStyle>
            <a:lvl1pPr algn="r" defTabSz="915988">
              <a:defRPr sz="1200" smtClean="0"/>
            </a:lvl1pPr>
          </a:lstStyle>
          <a:p>
            <a:pPr>
              <a:defRPr/>
            </a:pPr>
            <a:endParaRPr lang="en-US"/>
          </a:p>
        </p:txBody>
      </p:sp>
      <p:sp>
        <p:nvSpPr>
          <p:cNvPr id="119812" name="Rectangle 4"/>
          <p:cNvSpPr>
            <a:spLocks noGrp="1" noChangeArrowheads="1"/>
          </p:cNvSpPr>
          <p:nvPr>
            <p:ph type="ftr" sz="quarter" idx="2"/>
          </p:nvPr>
        </p:nvSpPr>
        <p:spPr bwMode="auto">
          <a:xfrm>
            <a:off x="0" y="9004300"/>
            <a:ext cx="3127375" cy="457200"/>
          </a:xfrm>
          <a:prstGeom prst="rect">
            <a:avLst/>
          </a:prstGeom>
          <a:noFill/>
          <a:ln w="9525">
            <a:noFill/>
            <a:miter lim="800000"/>
            <a:headEnd/>
            <a:tailEnd/>
          </a:ln>
          <a:effectLst/>
        </p:spPr>
        <p:txBody>
          <a:bodyPr vert="horz" wrap="square" lIns="91563" tIns="45781" rIns="91563" bIns="45781" numCol="1" anchor="b" anchorCtr="0" compatLnSpc="1">
            <a:prstTxWarp prst="textNoShape">
              <a:avLst/>
            </a:prstTxWarp>
          </a:bodyPr>
          <a:lstStyle>
            <a:lvl1pPr defTabSz="915988">
              <a:defRPr sz="1200" smtClean="0"/>
            </a:lvl1pPr>
          </a:lstStyle>
          <a:p>
            <a:pPr>
              <a:defRPr/>
            </a:pPr>
            <a:endParaRPr lang="en-US"/>
          </a:p>
        </p:txBody>
      </p:sp>
      <p:sp>
        <p:nvSpPr>
          <p:cNvPr id="119813" name="Rectangle 5"/>
          <p:cNvSpPr>
            <a:spLocks noGrp="1" noChangeArrowheads="1"/>
          </p:cNvSpPr>
          <p:nvPr>
            <p:ph type="sldNum" sz="quarter" idx="3"/>
          </p:nvPr>
        </p:nvSpPr>
        <p:spPr bwMode="auto">
          <a:xfrm>
            <a:off x="4046538" y="9004300"/>
            <a:ext cx="3128962" cy="457200"/>
          </a:xfrm>
          <a:prstGeom prst="rect">
            <a:avLst/>
          </a:prstGeom>
          <a:noFill/>
          <a:ln w="9525">
            <a:noFill/>
            <a:miter lim="800000"/>
            <a:headEnd/>
            <a:tailEnd/>
          </a:ln>
          <a:effectLst/>
        </p:spPr>
        <p:txBody>
          <a:bodyPr vert="horz" wrap="square" lIns="91563" tIns="45781" rIns="91563" bIns="45781" numCol="1" anchor="b" anchorCtr="0" compatLnSpc="1">
            <a:prstTxWarp prst="textNoShape">
              <a:avLst/>
            </a:prstTxWarp>
          </a:bodyPr>
          <a:lstStyle>
            <a:lvl1pPr algn="r" defTabSz="915988">
              <a:defRPr sz="1200" smtClean="0"/>
            </a:lvl1pPr>
          </a:lstStyle>
          <a:p>
            <a:pPr>
              <a:defRPr/>
            </a:pPr>
            <a:fld id="{9996CE9F-AED4-441C-A25D-52C1DA82D554}" type="slidenum">
              <a:rPr lang="en-US"/>
              <a:pPr>
                <a:defRPr/>
              </a:pPr>
              <a:t>‹#›</a:t>
            </a:fld>
            <a:endParaRPr lang="en-US"/>
          </a:p>
        </p:txBody>
      </p:sp>
    </p:spTree>
    <p:extLst>
      <p:ext uri="{BB962C8B-B14F-4D97-AF65-F5344CB8AC3E}">
        <p14:creationId xmlns:p14="http://schemas.microsoft.com/office/powerpoint/2010/main" xmlns="" val="1796950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95625" cy="471488"/>
          </a:xfrm>
          <a:prstGeom prst="rect">
            <a:avLst/>
          </a:prstGeom>
          <a:noFill/>
          <a:ln w="9525">
            <a:noFill/>
            <a:miter lim="800000"/>
            <a:headEnd/>
            <a:tailEnd/>
          </a:ln>
          <a:effectLst/>
        </p:spPr>
        <p:txBody>
          <a:bodyPr vert="horz" wrap="square" lIns="94822" tIns="47411" rIns="94822" bIns="47411" numCol="1" anchor="t" anchorCtr="0" compatLnSpc="1">
            <a:prstTxWarp prst="textNoShape">
              <a:avLst/>
            </a:prstTxWarp>
          </a:bodyPr>
          <a:lstStyle>
            <a:lvl1pPr defTabSz="949325">
              <a:defRPr sz="1200" smtClean="0"/>
            </a:lvl1pPr>
          </a:lstStyle>
          <a:p>
            <a:pPr>
              <a:defRPr/>
            </a:pPr>
            <a:endParaRPr lang="en-US"/>
          </a:p>
        </p:txBody>
      </p:sp>
      <p:sp>
        <p:nvSpPr>
          <p:cNvPr id="5123" name="Rectangle 3"/>
          <p:cNvSpPr>
            <a:spLocks noGrp="1" noChangeArrowheads="1"/>
          </p:cNvSpPr>
          <p:nvPr>
            <p:ph type="dt" idx="1"/>
          </p:nvPr>
        </p:nvSpPr>
        <p:spPr bwMode="auto">
          <a:xfrm>
            <a:off x="4054475" y="0"/>
            <a:ext cx="3095625" cy="471488"/>
          </a:xfrm>
          <a:prstGeom prst="rect">
            <a:avLst/>
          </a:prstGeom>
          <a:noFill/>
          <a:ln w="9525">
            <a:noFill/>
            <a:miter lim="800000"/>
            <a:headEnd/>
            <a:tailEnd/>
          </a:ln>
          <a:effectLst/>
        </p:spPr>
        <p:txBody>
          <a:bodyPr vert="horz" wrap="square" lIns="94822" tIns="47411" rIns="94822" bIns="47411" numCol="1" anchor="t" anchorCtr="0" compatLnSpc="1">
            <a:prstTxWarp prst="textNoShape">
              <a:avLst/>
            </a:prstTxWarp>
          </a:bodyPr>
          <a:lstStyle>
            <a:lvl1pPr algn="r" defTabSz="949325">
              <a:defRPr sz="1200" smtClean="0"/>
            </a:lvl1pPr>
          </a:lstStyle>
          <a:p>
            <a:pPr>
              <a:defRPr/>
            </a:pPr>
            <a:endParaRPr lang="en-US"/>
          </a:p>
        </p:txBody>
      </p:sp>
      <p:sp>
        <p:nvSpPr>
          <p:cNvPr id="6148" name="Rectangle 4"/>
          <p:cNvSpPr>
            <a:spLocks noGrp="1" noRot="1" noChangeAspect="1" noChangeArrowheads="1" noTextEdit="1"/>
          </p:cNvSpPr>
          <p:nvPr>
            <p:ph type="sldImg" idx="2"/>
          </p:nvPr>
        </p:nvSpPr>
        <p:spPr bwMode="auto">
          <a:xfrm>
            <a:off x="1214438" y="709613"/>
            <a:ext cx="4722812" cy="3541712"/>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50913" y="4487863"/>
            <a:ext cx="5248275" cy="4251325"/>
          </a:xfrm>
          <a:prstGeom prst="rect">
            <a:avLst/>
          </a:prstGeom>
          <a:noFill/>
          <a:ln w="9525">
            <a:noFill/>
            <a:miter lim="800000"/>
            <a:headEnd/>
            <a:tailEnd/>
          </a:ln>
          <a:effectLst/>
        </p:spPr>
        <p:txBody>
          <a:bodyPr vert="horz" wrap="square" lIns="94822" tIns="47411" rIns="94822" bIns="474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977313"/>
            <a:ext cx="3095625" cy="471487"/>
          </a:xfrm>
          <a:prstGeom prst="rect">
            <a:avLst/>
          </a:prstGeom>
          <a:noFill/>
          <a:ln w="9525">
            <a:noFill/>
            <a:miter lim="800000"/>
            <a:headEnd/>
            <a:tailEnd/>
          </a:ln>
          <a:effectLst/>
        </p:spPr>
        <p:txBody>
          <a:bodyPr vert="horz" wrap="square" lIns="94822" tIns="47411" rIns="94822" bIns="47411" numCol="1" anchor="b" anchorCtr="0" compatLnSpc="1">
            <a:prstTxWarp prst="textNoShape">
              <a:avLst/>
            </a:prstTxWarp>
          </a:bodyPr>
          <a:lstStyle>
            <a:lvl1pPr defTabSz="949325">
              <a:defRPr sz="1200" smtClean="0"/>
            </a:lvl1pPr>
          </a:lstStyle>
          <a:p>
            <a:pPr>
              <a:defRPr/>
            </a:pPr>
            <a:endParaRPr lang="en-US"/>
          </a:p>
        </p:txBody>
      </p:sp>
      <p:sp>
        <p:nvSpPr>
          <p:cNvPr id="5127" name="Rectangle 7"/>
          <p:cNvSpPr>
            <a:spLocks noGrp="1" noChangeArrowheads="1"/>
          </p:cNvSpPr>
          <p:nvPr>
            <p:ph type="sldNum" sz="quarter" idx="5"/>
          </p:nvPr>
        </p:nvSpPr>
        <p:spPr bwMode="auto">
          <a:xfrm>
            <a:off x="4054475" y="8977313"/>
            <a:ext cx="3095625" cy="471487"/>
          </a:xfrm>
          <a:prstGeom prst="rect">
            <a:avLst/>
          </a:prstGeom>
          <a:noFill/>
          <a:ln w="9525">
            <a:noFill/>
            <a:miter lim="800000"/>
            <a:headEnd/>
            <a:tailEnd/>
          </a:ln>
          <a:effectLst/>
        </p:spPr>
        <p:txBody>
          <a:bodyPr vert="horz" wrap="square" lIns="94822" tIns="47411" rIns="94822" bIns="47411" numCol="1" anchor="b" anchorCtr="0" compatLnSpc="1">
            <a:prstTxWarp prst="textNoShape">
              <a:avLst/>
            </a:prstTxWarp>
          </a:bodyPr>
          <a:lstStyle>
            <a:lvl1pPr algn="r" defTabSz="949325">
              <a:defRPr sz="1200" smtClean="0"/>
            </a:lvl1pPr>
          </a:lstStyle>
          <a:p>
            <a:pPr>
              <a:defRPr/>
            </a:pPr>
            <a:fld id="{BC3ABE65-2F83-44B7-9470-CAFA9AC1CE21}" type="slidenum">
              <a:rPr lang="en-US"/>
              <a:pPr>
                <a:defRPr/>
              </a:pPr>
              <a:t>‹#›</a:t>
            </a:fld>
            <a:endParaRPr lang="en-US"/>
          </a:p>
        </p:txBody>
      </p:sp>
    </p:spTree>
    <p:extLst>
      <p:ext uri="{BB962C8B-B14F-4D97-AF65-F5344CB8AC3E}">
        <p14:creationId xmlns:p14="http://schemas.microsoft.com/office/powerpoint/2010/main" xmlns="" val="16995536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have already been briefed on the Harris Design Challenge.”</a:t>
            </a:r>
          </a:p>
          <a:p>
            <a:endParaRPr lang="en-US" dirty="0" smtClean="0"/>
          </a:p>
          <a:p>
            <a:r>
              <a:rPr lang="en-US" dirty="0" smtClean="0"/>
              <a:t>Your team will use a Smart Phone running the Android OS.</a:t>
            </a:r>
          </a:p>
          <a:p>
            <a:endParaRPr lang="en-US" dirty="0" smtClean="0"/>
          </a:p>
          <a:p>
            <a:r>
              <a:rPr lang="en-US" dirty="0" smtClean="0"/>
              <a:t>You</a:t>
            </a:r>
            <a:r>
              <a:rPr lang="en-US" baseline="0" dirty="0" smtClean="0"/>
              <a:t> will write one or more Android Apps that you will use</a:t>
            </a:r>
          </a:p>
          <a:p>
            <a:r>
              <a:rPr lang="en-US" baseline="0" dirty="0" smtClean="0"/>
              <a:t>to stop the Evil Mastermind, Dr. Aardvark,</a:t>
            </a:r>
          </a:p>
          <a:p>
            <a:r>
              <a:rPr lang="en-US" baseline="0" dirty="0" smtClean="0"/>
              <a:t>and save the world.</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a:t>
            </a:fld>
            <a:endParaRPr lang="en-US"/>
          </a:p>
        </p:txBody>
      </p:sp>
    </p:spTree>
    <p:extLst>
      <p:ext uri="{BB962C8B-B14F-4D97-AF65-F5344CB8AC3E}">
        <p14:creationId xmlns:p14="http://schemas.microsoft.com/office/powerpoint/2010/main" xmlns="" val="4279060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a:t>
            </a:r>
            <a:r>
              <a:rPr lang="en-US" baseline="0" dirty="0" smtClean="0"/>
              <a:t> a page from the developer.android.com website.</a:t>
            </a:r>
          </a:p>
          <a:p>
            <a:endParaRPr lang="en-US" baseline="0" dirty="0" smtClean="0"/>
          </a:p>
          <a:p>
            <a:r>
              <a:rPr lang="en-US" baseline="0" dirty="0" smtClean="0"/>
              <a:t>The site is full of high-quality, first-hand information.  It is worth exploring.</a:t>
            </a:r>
          </a:p>
          <a:p>
            <a:r>
              <a:rPr lang="en-US" baseline="0" dirty="0" smtClean="0"/>
              <a:t>And don’t worry if you don’t understand everything there.  I don’t.</a:t>
            </a:r>
          </a:p>
          <a:p>
            <a:endParaRPr lang="en-US" baseline="0" dirty="0" smtClean="0"/>
          </a:p>
          <a:p>
            <a:r>
              <a:rPr lang="en-US" baseline="0" dirty="0" smtClean="0"/>
              <a:t>You should approach it like a game:</a:t>
            </a:r>
          </a:p>
          <a:p>
            <a:r>
              <a:rPr lang="en-US" baseline="0" dirty="0" smtClean="0"/>
              <a:t>In the beginning you wander around and nothing is familiar.</a:t>
            </a:r>
          </a:p>
          <a:p>
            <a:r>
              <a:rPr lang="en-US" baseline="0" dirty="0" smtClean="0"/>
              <a:t>You find things but you don’t know what they are or how they might be useful.</a:t>
            </a:r>
          </a:p>
          <a:p>
            <a:r>
              <a:rPr lang="en-US" baseline="0" dirty="0" smtClean="0"/>
              <a:t>After a while you begin to see how things might fit together, and how</a:t>
            </a:r>
          </a:p>
          <a:p>
            <a:r>
              <a:rPr lang="en-US" baseline="0" dirty="0" smtClean="0"/>
              <a:t>you can use some of the things you have discovered before.</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13</a:t>
            </a:fld>
            <a:endParaRPr lang="en-US"/>
          </a:p>
        </p:txBody>
      </p:sp>
    </p:spTree>
    <p:extLst>
      <p:ext uri="{BB962C8B-B14F-4D97-AF65-F5344CB8AC3E}">
        <p14:creationId xmlns:p14="http://schemas.microsoft.com/office/powerpoint/2010/main" xmlns="" val="1603785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14</a:t>
            </a:fld>
            <a:endParaRPr lang="en-US"/>
          </a:p>
        </p:txBody>
      </p:sp>
    </p:spTree>
    <p:extLst>
      <p:ext uri="{BB962C8B-B14F-4D97-AF65-F5344CB8AC3E}">
        <p14:creationId xmlns:p14="http://schemas.microsoft.com/office/powerpoint/2010/main" xmlns="" val="416581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workflow you will use to build your Apps.</a:t>
            </a:r>
          </a:p>
          <a:p>
            <a:endParaRPr lang="en-US" dirty="0" smtClean="0"/>
          </a:p>
          <a:p>
            <a:r>
              <a:rPr lang="en-US" dirty="0" smtClean="0"/>
              <a:t>You</a:t>
            </a:r>
            <a:r>
              <a:rPr lang="en-US" baseline="0" dirty="0" smtClean="0"/>
              <a:t> will write Java code and use a graphical editor in Eclipse to define your App screens.</a:t>
            </a:r>
          </a:p>
          <a:p>
            <a:r>
              <a:rPr lang="en-US" baseline="0" dirty="0" smtClean="0"/>
              <a:t>Eclipse will use Java to compile your code into an executable Android App.</a:t>
            </a:r>
          </a:p>
          <a:p>
            <a:r>
              <a:rPr lang="en-US" baseline="0" dirty="0" smtClean="0"/>
              <a:t>Then Eclipse will download the app into a virtual device or a real device and run it.</a:t>
            </a:r>
          </a:p>
          <a:p>
            <a:endParaRPr lang="en-US" baseline="0" dirty="0" smtClean="0"/>
          </a:p>
          <a:p>
            <a:r>
              <a:rPr lang="en-US" baseline="0" dirty="0" smtClean="0"/>
              <a:t>Today we will go through the entire process except for running it on a real device.</a:t>
            </a:r>
          </a:p>
          <a:p>
            <a:r>
              <a:rPr lang="en-US" baseline="0" dirty="0" smtClean="0"/>
              <a:t>We will only use the virtual device.</a:t>
            </a:r>
          </a:p>
          <a:p>
            <a:endParaRPr lang="en-US" baseline="0" dirty="0" smtClean="0"/>
          </a:p>
          <a:p>
            <a:r>
              <a:rPr lang="en-US" baseline="0" dirty="0" smtClean="0"/>
              <a:t>ADT knows about a lot of virtual devices.</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15</a:t>
            </a:fld>
            <a:endParaRPr lang="en-US"/>
          </a:p>
        </p:txBody>
      </p:sp>
    </p:spTree>
    <p:extLst>
      <p:ext uri="{BB962C8B-B14F-4D97-AF65-F5344CB8AC3E}">
        <p14:creationId xmlns:p14="http://schemas.microsoft.com/office/powerpoint/2010/main" xmlns="" val="156629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Eclipse</a:t>
            </a:r>
            <a:r>
              <a:rPr lang="en-US" baseline="0" dirty="0" smtClean="0"/>
              <a:t> puts up one big window with several panels in it.</a:t>
            </a:r>
          </a:p>
          <a:p>
            <a:r>
              <a:rPr lang="en-US" baseline="0" dirty="0" smtClean="0"/>
              <a:t>The panels can be rearranged, but save that for another time.  It will only slow us down here.</a:t>
            </a:r>
          </a:p>
          <a:p>
            <a:endParaRPr lang="en-US" baseline="0" dirty="0" smtClean="0"/>
          </a:p>
          <a:p>
            <a:r>
              <a:rPr lang="en-US" baseline="0" dirty="0" smtClean="0"/>
              <a:t>If you do accidentally close a panel, you can reset the window contents to the default layout</a:t>
            </a:r>
          </a:p>
          <a:p>
            <a:r>
              <a:rPr lang="en-US" baseline="0" dirty="0" smtClean="0"/>
              <a:t>by going to the </a:t>
            </a:r>
            <a:r>
              <a:rPr lang="en-US" b="1" baseline="0" dirty="0" smtClean="0"/>
              <a:t>Window</a:t>
            </a:r>
            <a:r>
              <a:rPr lang="en-US" baseline="0" dirty="0" smtClean="0"/>
              <a:t> menu and selecting </a:t>
            </a:r>
            <a:r>
              <a:rPr lang="en-US" b="1" baseline="0" dirty="0" smtClean="0"/>
              <a:t>Reset Perspective</a:t>
            </a:r>
            <a:r>
              <a:rPr lang="en-US" baseline="0" dirty="0" smtClean="0"/>
              <a:t>.</a:t>
            </a:r>
          </a:p>
          <a:p>
            <a:endParaRPr lang="en-US" baseline="0" dirty="0" smtClean="0"/>
          </a:p>
          <a:p>
            <a:r>
              <a:rPr lang="en-US" baseline="0" dirty="0" smtClean="0"/>
              <a:t>The left panel is the </a:t>
            </a:r>
            <a:r>
              <a:rPr lang="en-US" b="1" baseline="0" dirty="0" smtClean="0"/>
              <a:t>Package Explorer</a:t>
            </a:r>
            <a:r>
              <a:rPr lang="en-US" baseline="0" dirty="0" smtClean="0"/>
              <a:t>, where you can find all the files in your project.</a:t>
            </a:r>
          </a:p>
          <a:p>
            <a:r>
              <a:rPr lang="en-US" baseline="0" dirty="0" smtClean="0"/>
              <a:t>In the center area are different </a:t>
            </a:r>
            <a:r>
              <a:rPr lang="en-US" i="1" baseline="0" dirty="0" smtClean="0"/>
              <a:t>editors</a:t>
            </a:r>
            <a:r>
              <a:rPr lang="en-US" i="0" baseline="0" dirty="0" smtClean="0"/>
              <a:t> accessible by tabs.</a:t>
            </a:r>
          </a:p>
          <a:p>
            <a:endParaRPr lang="en-US" i="0" baseline="0" dirty="0" smtClean="0"/>
          </a:p>
          <a:p>
            <a:r>
              <a:rPr lang="en-US" i="0" baseline="0" dirty="0" smtClean="0"/>
              <a:t>You can double-click on a file in the </a:t>
            </a:r>
            <a:r>
              <a:rPr lang="en-US" b="1" i="0" baseline="0" dirty="0" smtClean="0"/>
              <a:t>Package Explorer</a:t>
            </a:r>
            <a:r>
              <a:rPr lang="en-US" b="0" i="0" baseline="0" dirty="0" smtClean="0"/>
              <a:t> to open it in a new editor tab.</a:t>
            </a:r>
            <a:endParaRPr lang="en-US" baseline="0"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16</a:t>
            </a:fld>
            <a:endParaRPr lang="en-US"/>
          </a:p>
        </p:txBody>
      </p:sp>
    </p:spTree>
    <p:extLst>
      <p:ext uri="{BB962C8B-B14F-4D97-AF65-F5344CB8AC3E}">
        <p14:creationId xmlns:p14="http://schemas.microsoft.com/office/powerpoint/2010/main" xmlns="" val="3369796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This is the visual editor that you use to lay</a:t>
            </a:r>
            <a:r>
              <a:rPr lang="en-US" baseline="0" dirty="0" smtClean="0"/>
              <a:t> out the screens of your App.</a:t>
            </a:r>
          </a:p>
          <a:p>
            <a:r>
              <a:rPr lang="en-US" baseline="0" dirty="0" smtClean="0"/>
              <a:t>It is editing the file </a:t>
            </a:r>
            <a:r>
              <a:rPr lang="en-US" i="1" baseline="0" dirty="0" smtClean="0"/>
              <a:t>activity_main.xml</a:t>
            </a:r>
            <a:r>
              <a:rPr lang="en-US" i="0" baseline="0" dirty="0" smtClean="0"/>
              <a:t>.</a:t>
            </a:r>
          </a:p>
          <a:p>
            <a:r>
              <a:rPr lang="en-US" i="0" baseline="0" dirty="0" smtClean="0"/>
              <a:t>If you look in the Package Explorer, you will see </a:t>
            </a:r>
            <a:r>
              <a:rPr lang="en-US" i="1" baseline="0" dirty="0" smtClean="0"/>
              <a:t>activity_main.xml</a:t>
            </a:r>
            <a:r>
              <a:rPr lang="en-US" i="0" baseline="0" dirty="0" smtClean="0"/>
              <a:t> in the </a:t>
            </a:r>
            <a:r>
              <a:rPr lang="en-US" i="1" baseline="0" dirty="0" smtClean="0"/>
              <a:t>layout</a:t>
            </a:r>
            <a:r>
              <a:rPr lang="en-US" i="0" baseline="0" dirty="0" smtClean="0"/>
              <a:t> subfolder which is in the </a:t>
            </a:r>
            <a:r>
              <a:rPr lang="en-US" i="1" baseline="0" dirty="0" smtClean="0"/>
              <a:t>res</a:t>
            </a:r>
            <a:r>
              <a:rPr lang="en-US" i="0" baseline="0" dirty="0" smtClean="0"/>
              <a:t> (resources) folder.</a:t>
            </a:r>
            <a:endParaRPr lang="en-US" baseline="0" dirty="0" smtClean="0"/>
          </a:p>
          <a:p>
            <a:endParaRPr lang="en-US" baseline="0" dirty="0" smtClean="0"/>
          </a:p>
          <a:p>
            <a:r>
              <a:rPr lang="en-US" baseline="0" dirty="0" smtClean="0"/>
              <a:t>This editor provides you with many different ways – </a:t>
            </a:r>
            <a:r>
              <a:rPr lang="en-US" i="1" baseline="0" dirty="0" smtClean="0"/>
              <a:t>views – </a:t>
            </a:r>
            <a:r>
              <a:rPr lang="en-US" i="0" baseline="0" dirty="0" smtClean="0"/>
              <a:t>to look at your data.</a:t>
            </a:r>
          </a:p>
          <a:p>
            <a:endParaRPr lang="en-US" i="0" baseline="0" dirty="0" smtClean="0"/>
          </a:p>
          <a:p>
            <a:r>
              <a:rPr lang="en-US" i="0" baseline="0" dirty="0" smtClean="0"/>
              <a:t>In the center is the graphical view, showing what your screen will really look like when your app is running.</a:t>
            </a:r>
          </a:p>
          <a:p>
            <a:r>
              <a:rPr lang="en-US" i="0" baseline="0" dirty="0" smtClean="0"/>
              <a:t>In the upper right panel is a hierarchical outline view of the relationships between widgets.</a:t>
            </a:r>
          </a:p>
          <a:p>
            <a:r>
              <a:rPr lang="en-US" i="0" baseline="0" dirty="0" smtClean="0"/>
              <a:t>You can see that the </a:t>
            </a:r>
            <a:r>
              <a:rPr lang="en-US" b="1" i="0" baseline="0" dirty="0" err="1" smtClean="0"/>
              <a:t>RelativeLayout</a:t>
            </a:r>
            <a:r>
              <a:rPr lang="en-US" b="0" i="0" baseline="0" dirty="0" smtClean="0"/>
              <a:t> widget is a container that contains a </a:t>
            </a:r>
            <a:r>
              <a:rPr lang="en-US" b="1" i="0" baseline="0" dirty="0" err="1" smtClean="0"/>
              <a:t>TextView</a:t>
            </a:r>
            <a:r>
              <a:rPr lang="en-US" b="0" i="0" baseline="0" dirty="0" smtClean="0"/>
              <a:t> widget that says “Hello, world!”</a:t>
            </a:r>
          </a:p>
          <a:p>
            <a:r>
              <a:rPr lang="en-US" b="0" i="0" baseline="0" dirty="0" smtClean="0"/>
              <a:t>In the lower right panel, you can see the many </a:t>
            </a:r>
            <a:r>
              <a:rPr lang="en-US" b="0" i="1" baseline="0" dirty="0" smtClean="0"/>
              <a:t>Properties</a:t>
            </a:r>
            <a:r>
              <a:rPr lang="en-US" b="0" i="0" baseline="0" dirty="0" smtClean="0"/>
              <a:t> of the widget that is currently selected.</a:t>
            </a:r>
          </a:p>
          <a:p>
            <a:endParaRPr lang="en-US" b="0" i="0" baseline="0" dirty="0" smtClean="0"/>
          </a:p>
          <a:p>
            <a:r>
              <a:rPr lang="en-US" b="0" i="0" baseline="0" dirty="0" smtClean="0"/>
              <a:t>If you look in the lower left of the screen editor panel you will see two tabs there.</a:t>
            </a:r>
          </a:p>
          <a:p>
            <a:r>
              <a:rPr lang="en-US" b="0" i="0" baseline="0" dirty="0" smtClean="0"/>
              <a:t>Currently we are looking at the </a:t>
            </a:r>
            <a:r>
              <a:rPr lang="en-US" b="0" i="1" baseline="0" dirty="0" smtClean="0"/>
              <a:t>Graphical Layout</a:t>
            </a:r>
            <a:r>
              <a:rPr lang="en-US" b="0" i="0" baseline="0" dirty="0" smtClean="0"/>
              <a:t> view.</a:t>
            </a:r>
          </a:p>
          <a:p>
            <a:r>
              <a:rPr lang="en-US" b="0" i="0" baseline="0" dirty="0" smtClean="0"/>
              <a:t>The other view is the XML view.</a:t>
            </a:r>
          </a:p>
          <a:p>
            <a:r>
              <a:rPr lang="en-US" b="0" i="0" baseline="0" dirty="0" smtClean="0"/>
              <a:t>Do you know what XML is?</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17</a:t>
            </a:fld>
            <a:endParaRPr lang="en-US"/>
          </a:p>
        </p:txBody>
      </p:sp>
    </p:spTree>
    <p:extLst>
      <p:ext uri="{BB962C8B-B14F-4D97-AF65-F5344CB8AC3E}">
        <p14:creationId xmlns:p14="http://schemas.microsoft.com/office/powerpoint/2010/main" xmlns="" val="303463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XML is a data notation.</a:t>
            </a:r>
          </a:p>
          <a:p>
            <a:r>
              <a:rPr lang="en-US" dirty="0" smtClean="0"/>
              <a:t>It stands for:  </a:t>
            </a:r>
            <a:r>
              <a:rPr lang="en-US" b="1" dirty="0" err="1" smtClean="0"/>
              <a:t>eXtensible</a:t>
            </a:r>
            <a:r>
              <a:rPr lang="en-US" b="1" dirty="0" smtClean="0"/>
              <a:t> Markup Language</a:t>
            </a:r>
          </a:p>
          <a:p>
            <a:endParaRPr lang="en-US" b="1" dirty="0" smtClean="0"/>
          </a:p>
          <a:p>
            <a:r>
              <a:rPr lang="en-US" b="0" dirty="0" smtClean="0"/>
              <a:t>You</a:t>
            </a:r>
            <a:r>
              <a:rPr lang="en-US" b="0" baseline="0" dirty="0" smtClean="0"/>
              <a:t> might be familiar with HTML:  Hypertext Mark-up Language</a:t>
            </a:r>
          </a:p>
          <a:p>
            <a:r>
              <a:rPr lang="en-US" b="0" baseline="0" dirty="0" smtClean="0"/>
              <a:t>It is a set of XML tags used for making web pages.</a:t>
            </a:r>
          </a:p>
          <a:p>
            <a:endParaRPr lang="en-US" b="0" dirty="0" smtClean="0"/>
          </a:p>
          <a:p>
            <a:r>
              <a:rPr lang="en-US" dirty="0" smtClean="0"/>
              <a:t>It is made up of elements inside of &lt; &gt;.</a:t>
            </a:r>
          </a:p>
          <a:p>
            <a:endParaRPr lang="en-US" dirty="0" smtClean="0"/>
          </a:p>
          <a:p>
            <a:r>
              <a:rPr lang="en-US" dirty="0" smtClean="0"/>
              <a:t>An element has a start:  </a:t>
            </a:r>
            <a:r>
              <a:rPr lang="en-US" b="1" dirty="0" smtClean="0"/>
              <a:t>&lt;start&gt; </a:t>
            </a:r>
            <a:r>
              <a:rPr lang="en-US" b="1" baseline="0" dirty="0" smtClean="0"/>
              <a:t>  </a:t>
            </a:r>
            <a:r>
              <a:rPr lang="en-US" b="0" i="1" baseline="0" dirty="0" smtClean="0"/>
              <a:t>[click]</a:t>
            </a:r>
            <a:endParaRPr lang="en-US" b="0" i="0" baseline="0" dirty="0" smtClean="0"/>
          </a:p>
          <a:p>
            <a:r>
              <a:rPr lang="en-US" b="0" i="0" baseline="0" dirty="0" smtClean="0"/>
              <a:t>And an end:  </a:t>
            </a:r>
            <a:r>
              <a:rPr lang="en-US" b="1" i="0" baseline="0" dirty="0" smtClean="0"/>
              <a:t>&lt;/start&gt;  </a:t>
            </a:r>
            <a:r>
              <a:rPr lang="en-US" b="0" i="1" baseline="0" dirty="0" smtClean="0"/>
              <a:t>[click]</a:t>
            </a:r>
            <a:endParaRPr lang="en-US" b="0" i="0" baseline="0" dirty="0" smtClean="0"/>
          </a:p>
          <a:p>
            <a:endParaRPr lang="en-US" b="0" i="0" baseline="0" dirty="0" smtClean="0"/>
          </a:p>
          <a:p>
            <a:r>
              <a:rPr lang="en-US" dirty="0" smtClean="0"/>
              <a:t>You</a:t>
            </a:r>
            <a:r>
              <a:rPr lang="en-US" baseline="0" dirty="0" smtClean="0"/>
              <a:t> can put other elements between the start and the end.</a:t>
            </a:r>
          </a:p>
          <a:p>
            <a:r>
              <a:rPr lang="en-US" baseline="0" dirty="0" smtClean="0"/>
              <a:t>Say it was an XML description of a recipe….</a:t>
            </a:r>
            <a:endParaRPr lang="en-US"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18</a:t>
            </a:fld>
            <a:endParaRPr lang="en-US"/>
          </a:p>
        </p:txBody>
      </p:sp>
    </p:spTree>
    <p:extLst>
      <p:ext uri="{BB962C8B-B14F-4D97-AF65-F5344CB8AC3E}">
        <p14:creationId xmlns:p14="http://schemas.microsoft.com/office/powerpoint/2010/main" xmlns="" val="321773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Inside the recipe are the steps.  </a:t>
            </a:r>
            <a:r>
              <a:rPr lang="en-US" i="1" dirty="0" smtClean="0"/>
              <a:t>[click]</a:t>
            </a:r>
          </a:p>
          <a:p>
            <a:r>
              <a:rPr lang="en-US" i="0" dirty="0" smtClean="0"/>
              <a:t>… which are also</a:t>
            </a:r>
            <a:r>
              <a:rPr lang="en-US" i="0" baseline="0" dirty="0" smtClean="0"/>
              <a:t> elements.</a:t>
            </a:r>
            <a:endParaRPr lang="en-US" i="0" dirty="0" smtClean="0"/>
          </a:p>
          <a:p>
            <a:endParaRPr lang="en-US" i="0" dirty="0" smtClean="0"/>
          </a:p>
          <a:p>
            <a:r>
              <a:rPr lang="en-US" i="0" dirty="0" smtClean="0"/>
              <a:t>&lt;add&gt; and &lt;mix&gt; are contained within the &lt;recipe&gt; element.</a:t>
            </a:r>
          </a:p>
          <a:p>
            <a:r>
              <a:rPr lang="en-US" i="0" dirty="0" smtClean="0"/>
              <a:t>Notice each of the child elements has</a:t>
            </a:r>
            <a:r>
              <a:rPr lang="en-US" i="0" baseline="0" dirty="0" smtClean="0"/>
              <a:t> a start and an end tag.</a:t>
            </a:r>
          </a:p>
          <a:p>
            <a:endParaRPr lang="en-US" i="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Arial" charset="0"/>
                <a:ea typeface="+mn-ea"/>
                <a:cs typeface="+mn-cs"/>
              </a:rPr>
              <a:t>Elements can also have attributes….</a:t>
            </a:r>
            <a:endParaRPr lang="en-US" sz="1200" kern="1200" dirty="0" smtClean="0">
              <a:solidFill>
                <a:schemeClr val="tx1"/>
              </a:solidFill>
              <a:latin typeface="Arial"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19</a:t>
            </a:fld>
            <a:endParaRPr lang="en-US"/>
          </a:p>
        </p:txBody>
      </p:sp>
    </p:spTree>
    <p:extLst>
      <p:ext uri="{BB962C8B-B14F-4D97-AF65-F5344CB8AC3E}">
        <p14:creationId xmlns:p14="http://schemas.microsoft.com/office/powerpoint/2010/main" xmlns="" val="215610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Elements can also have attributes.</a:t>
            </a:r>
          </a:p>
          <a:p>
            <a:endParaRPr lang="en-US" baseline="0" dirty="0" smtClean="0"/>
          </a:p>
          <a:p>
            <a:r>
              <a:rPr lang="en-US" baseline="0" dirty="0" smtClean="0"/>
              <a:t>Attributes have an attribute name, like “ingredient” or “time”, an equal sign, and a value.</a:t>
            </a:r>
          </a:p>
          <a:p>
            <a:r>
              <a:rPr lang="en-US" baseline="0" dirty="0" smtClean="0"/>
              <a:t>Elements can have zero or any number of attributes.</a:t>
            </a:r>
          </a:p>
          <a:p>
            <a:endParaRPr lang="en-US" baseline="0" dirty="0" smtClean="0"/>
          </a:p>
          <a:p>
            <a:r>
              <a:rPr lang="en-US" baseline="0" dirty="0" smtClean="0"/>
              <a:t>As you can see, the XML notation is very regular, because it is meant to be machine-readable.</a:t>
            </a:r>
          </a:p>
          <a:p>
            <a:r>
              <a:rPr lang="en-US" baseline="0" dirty="0" smtClean="0"/>
              <a:t>It is also very simple because it is meant to be human-readable, too.</a:t>
            </a:r>
          </a:p>
          <a:p>
            <a:endParaRPr lang="en-US" baseline="0" dirty="0" smtClean="0"/>
          </a:p>
          <a:p>
            <a:r>
              <a:rPr lang="en-US" baseline="0" dirty="0" smtClean="0"/>
              <a:t>To make it a little more readable for humans, there is a shorthand notation for the matching open/close tags.</a:t>
            </a:r>
          </a:p>
          <a:p>
            <a:r>
              <a:rPr lang="en-US" baseline="0" dirty="0" smtClean="0"/>
              <a:t>When there are no child elements between an open and a close, you can squish them together, and just close</a:t>
            </a:r>
          </a:p>
          <a:p>
            <a:r>
              <a:rPr lang="en-US" baseline="0" dirty="0" smtClean="0"/>
              <a:t>The </a:t>
            </a:r>
            <a:r>
              <a:rPr lang="en-US" baseline="0" dirty="0" err="1" smtClean="0"/>
              <a:t>oepn</a:t>
            </a:r>
            <a:r>
              <a:rPr lang="en-US" baseline="0" dirty="0" smtClean="0"/>
              <a:t> element with a </a:t>
            </a:r>
            <a:r>
              <a:rPr lang="en-US" b="1" baseline="0" dirty="0" smtClean="0"/>
              <a:t>/&gt;</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20</a:t>
            </a:fld>
            <a:endParaRPr lang="en-US"/>
          </a:p>
        </p:txBody>
      </p:sp>
    </p:spTree>
    <p:extLst>
      <p:ext uri="{BB962C8B-B14F-4D97-AF65-F5344CB8AC3E}">
        <p14:creationId xmlns:p14="http://schemas.microsoft.com/office/powerpoint/2010/main" xmlns="" val="276881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Those opening and closing tags without any</a:t>
            </a:r>
            <a:r>
              <a:rPr lang="en-US" baseline="0" dirty="0" smtClean="0"/>
              <a:t> inner elements between them can become a clutter,</a:t>
            </a:r>
          </a:p>
          <a:p>
            <a:r>
              <a:rPr lang="en-US" baseline="0" dirty="0" smtClean="0"/>
              <a:t>so there is a special self-closing XML notation:  </a:t>
            </a:r>
            <a:r>
              <a:rPr lang="en-US" i="1" baseline="0" dirty="0" smtClean="0"/>
              <a:t>[click]</a:t>
            </a:r>
            <a:endParaRPr lang="en-US" baseline="0" dirty="0" smtClean="0"/>
          </a:p>
          <a:p>
            <a:endParaRPr lang="en-US" baseline="0" dirty="0" smtClean="0"/>
          </a:p>
          <a:p>
            <a:r>
              <a:rPr lang="en-US" baseline="0" dirty="0" smtClean="0"/>
              <a:t>Just put a slash before the ending bracket on an element to say that it has no children.</a:t>
            </a:r>
            <a:endParaRPr lang="en-US"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21</a:t>
            </a:fld>
            <a:endParaRPr lang="en-US"/>
          </a:p>
        </p:txBody>
      </p:sp>
    </p:spTree>
    <p:extLst>
      <p:ext uri="{BB962C8B-B14F-4D97-AF65-F5344CB8AC3E}">
        <p14:creationId xmlns:p14="http://schemas.microsoft.com/office/powerpoint/2010/main" xmlns="" val="2215110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 you become familiar with XML, you are allowed to wear a shirt like this.  </a:t>
            </a:r>
            <a:r>
              <a:rPr lang="en-US" i="1" dirty="0" smtClean="0">
                <a:solidFill>
                  <a:srgbClr val="FF0000"/>
                </a:solidFill>
              </a:rPr>
              <a:t>[click]</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22</a:t>
            </a:fld>
            <a:endParaRPr lang="en-US"/>
          </a:p>
        </p:txBody>
      </p:sp>
    </p:spTree>
    <p:extLst>
      <p:ext uri="{BB962C8B-B14F-4D97-AF65-F5344CB8AC3E}">
        <p14:creationId xmlns:p14="http://schemas.microsoft.com/office/powerpoint/2010/main" xmlns="" val="3001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212850" y="709613"/>
            <a:ext cx="4724400" cy="3543300"/>
          </a:xfrm>
          <a:ln/>
        </p:spPr>
      </p:sp>
      <p:sp>
        <p:nvSpPr>
          <p:cNvPr id="277507" name="Rectangle 3"/>
          <p:cNvSpPr>
            <a:spLocks noGrp="1" noChangeArrowheads="1"/>
          </p:cNvSpPr>
          <p:nvPr>
            <p:ph type="body" idx="1"/>
          </p:nvPr>
        </p:nvSpPr>
        <p:spPr>
          <a:xfrm>
            <a:off x="715336" y="4488181"/>
            <a:ext cx="5719431" cy="4251960"/>
          </a:xfrm>
        </p:spPr>
        <p:txBody>
          <a:bodyPr/>
          <a:lstStyle/>
          <a:p>
            <a:endParaRPr lang="en-US" smtClean="0"/>
          </a:p>
        </p:txBody>
      </p:sp>
    </p:spTree>
    <p:extLst>
      <p:ext uri="{BB962C8B-B14F-4D97-AF65-F5344CB8AC3E}">
        <p14:creationId xmlns:p14="http://schemas.microsoft.com/office/powerpoint/2010/main" xmlns="" val="2923422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now back to Eclipse.</a:t>
            </a:r>
          </a:p>
          <a:p>
            <a:endParaRPr lang="en-US" dirty="0" smtClean="0"/>
          </a:p>
          <a:p>
            <a:r>
              <a:rPr lang="en-US" dirty="0" smtClean="0"/>
              <a:t>Remember the graphical</a:t>
            </a:r>
            <a:r>
              <a:rPr lang="en-US" baseline="0" dirty="0" smtClean="0"/>
              <a:t> layout editor.  The two tabs on the bottom left.</a:t>
            </a:r>
          </a:p>
          <a:p>
            <a:r>
              <a:rPr lang="en-US" baseline="0" dirty="0" smtClean="0"/>
              <a:t>One says “Graphical Layout”, which is what we are looking at.</a:t>
            </a:r>
          </a:p>
          <a:p>
            <a:r>
              <a:rPr lang="en-US" baseline="0" dirty="0" smtClean="0"/>
              <a:t>The other says “activity_main.xml”, which is the name of the actual file we are editing.</a:t>
            </a:r>
          </a:p>
          <a:p>
            <a:endParaRPr lang="en-US" baseline="0" dirty="0" smtClean="0"/>
          </a:p>
          <a:p>
            <a:r>
              <a:rPr lang="en-US" baseline="0" dirty="0" smtClean="0"/>
              <a:t>We can switch to the XML view by clicking on the tab.</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23</a:t>
            </a:fld>
            <a:endParaRPr lang="en-US"/>
          </a:p>
        </p:txBody>
      </p:sp>
    </p:spTree>
    <p:extLst>
      <p:ext uri="{BB962C8B-B14F-4D97-AF65-F5344CB8AC3E}">
        <p14:creationId xmlns:p14="http://schemas.microsoft.com/office/powerpoint/2010/main" xmlns="" val="528058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a:t>
            </a:r>
            <a:r>
              <a:rPr lang="en-US" baseline="0" dirty="0" smtClean="0"/>
              <a:t> XML description of the graphical layout.</a:t>
            </a:r>
          </a:p>
          <a:p>
            <a:endParaRPr lang="en-US" baseline="0" dirty="0" smtClean="0"/>
          </a:p>
          <a:p>
            <a:r>
              <a:rPr lang="en-US" baseline="0" dirty="0" smtClean="0"/>
              <a:t>Now that you understand the structure of the XML (you are a true geek!),</a:t>
            </a:r>
          </a:p>
          <a:p>
            <a:r>
              <a:rPr lang="en-US" baseline="0" dirty="0" smtClean="0"/>
              <a:t>You can see that there is an element called </a:t>
            </a:r>
            <a:r>
              <a:rPr lang="en-US" b="1" i="0" baseline="0" dirty="0" err="1" smtClean="0"/>
              <a:t>RelativeLayout</a:t>
            </a:r>
            <a:r>
              <a:rPr lang="en-US" b="0" i="0" baseline="0" dirty="0" smtClean="0"/>
              <a:t>, with a bunch of attribute names and values,</a:t>
            </a:r>
          </a:p>
          <a:p>
            <a:r>
              <a:rPr lang="en-US" b="0" i="0" baseline="0" dirty="0" smtClean="0"/>
              <a:t>And it contains another element called </a:t>
            </a:r>
            <a:r>
              <a:rPr lang="en-US" b="1" i="0" baseline="0" dirty="0" err="1" smtClean="0"/>
              <a:t>TextView</a:t>
            </a:r>
            <a:r>
              <a:rPr lang="en-US" b="0" i="0" baseline="0" dirty="0" smtClean="0"/>
              <a:t>, which also has some attributes.</a:t>
            </a:r>
          </a:p>
          <a:p>
            <a:r>
              <a:rPr lang="en-US" b="0" i="0" baseline="0" dirty="0" smtClean="0"/>
              <a:t>And </a:t>
            </a:r>
            <a:r>
              <a:rPr lang="en-US" b="0" i="0" baseline="0" dirty="0" err="1" smtClean="0"/>
              <a:t>TextView</a:t>
            </a:r>
            <a:r>
              <a:rPr lang="en-US" b="0" i="0" baseline="0" dirty="0" smtClean="0"/>
              <a:t> contains no other elements, so it can use the abbreviated closing notation.</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24</a:t>
            </a:fld>
            <a:endParaRPr lang="en-US"/>
          </a:p>
        </p:txBody>
      </p:sp>
    </p:spTree>
    <p:extLst>
      <p:ext uri="{BB962C8B-B14F-4D97-AF65-F5344CB8AC3E}">
        <p14:creationId xmlns:p14="http://schemas.microsoft.com/office/powerpoint/2010/main" xmlns="" val="2021378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 out how the different views are tied together:</a:t>
            </a:r>
          </a:p>
          <a:p>
            <a:r>
              <a:rPr lang="en-US" dirty="0" smtClean="0"/>
              <a:t>When something is selected in one view, it is</a:t>
            </a:r>
            <a:r>
              <a:rPr lang="en-US" baseline="0" dirty="0" smtClean="0"/>
              <a:t> selected in other views.</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25</a:t>
            </a:fld>
            <a:endParaRPr lang="en-US"/>
          </a:p>
        </p:txBody>
      </p:sp>
    </p:spTree>
    <p:extLst>
      <p:ext uri="{BB962C8B-B14F-4D97-AF65-F5344CB8AC3E}">
        <p14:creationId xmlns:p14="http://schemas.microsoft.com/office/powerpoint/2010/main" xmlns="" val="571282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Perspectives change the arrangement of panels in the Eclipse window to suit a</a:t>
            </a:r>
            <a:r>
              <a:rPr lang="en-US" baseline="0" dirty="0" smtClean="0"/>
              <a:t> particular task.</a:t>
            </a:r>
          </a:p>
          <a:p>
            <a:r>
              <a:rPr lang="en-US" baseline="0" dirty="0" smtClean="0"/>
              <a:t>By default, the interface shows the Java perspective.</a:t>
            </a:r>
          </a:p>
          <a:p>
            <a:r>
              <a:rPr lang="en-US" baseline="0" dirty="0" smtClean="0"/>
              <a:t>Later, we will also use the Debug perspective.</a:t>
            </a:r>
          </a:p>
          <a:p>
            <a:endParaRPr lang="en-US" baseline="0" dirty="0" smtClean="0"/>
          </a:p>
          <a:p>
            <a:r>
              <a:rPr lang="en-US" baseline="0" dirty="0" smtClean="0"/>
              <a:t>The debugger lets you step through your code one instruction at a time.</a:t>
            </a:r>
          </a:p>
          <a:p>
            <a:r>
              <a:rPr lang="en-US" baseline="0" dirty="0" smtClean="0"/>
              <a:t>Or you can set a breakpoint and have your code pause when it hits the breakpoint.</a:t>
            </a:r>
          </a:p>
          <a:p>
            <a:r>
              <a:rPr lang="en-US" baseline="0" dirty="0" smtClean="0"/>
              <a:t>When your app is paused, you can check the value of variables in your program.</a:t>
            </a:r>
            <a:endParaRPr lang="en-US" dirty="0" smtClean="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26</a:t>
            </a:fld>
            <a:endParaRPr lang="en-US"/>
          </a:p>
        </p:txBody>
      </p:sp>
    </p:spTree>
    <p:extLst>
      <p:ext uri="{BB962C8B-B14F-4D97-AF65-F5344CB8AC3E}">
        <p14:creationId xmlns:p14="http://schemas.microsoft.com/office/powerpoint/2010/main" xmlns="" val="398970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212850" y="709613"/>
            <a:ext cx="4724400" cy="3543300"/>
          </a:xfrm>
          <a:ln/>
        </p:spPr>
      </p:sp>
      <p:sp>
        <p:nvSpPr>
          <p:cNvPr id="277507" name="Rectangle 3"/>
          <p:cNvSpPr>
            <a:spLocks noGrp="1" noChangeArrowheads="1"/>
          </p:cNvSpPr>
          <p:nvPr>
            <p:ph type="body" idx="1"/>
          </p:nvPr>
        </p:nvSpPr>
        <p:spPr>
          <a:xfrm>
            <a:off x="715336" y="4488181"/>
            <a:ext cx="5719431" cy="4251960"/>
          </a:xfrm>
        </p:spPr>
        <p:txBody>
          <a:bodyPr/>
          <a:lstStyle/>
          <a:p>
            <a:endParaRPr lang="en-US" smtClean="0"/>
          </a:p>
        </p:txBody>
      </p:sp>
    </p:spTree>
    <p:extLst>
      <p:ext uri="{BB962C8B-B14F-4D97-AF65-F5344CB8AC3E}">
        <p14:creationId xmlns:p14="http://schemas.microsoft.com/office/powerpoint/2010/main" xmlns="" val="3347501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212850" y="709613"/>
            <a:ext cx="4724400" cy="3543300"/>
          </a:xfrm>
          <a:ln/>
        </p:spPr>
      </p:sp>
      <p:sp>
        <p:nvSpPr>
          <p:cNvPr id="277507" name="Rectangle 3"/>
          <p:cNvSpPr>
            <a:spLocks noGrp="1" noChangeArrowheads="1"/>
          </p:cNvSpPr>
          <p:nvPr>
            <p:ph type="body" idx="1"/>
          </p:nvPr>
        </p:nvSpPr>
        <p:spPr>
          <a:xfrm>
            <a:off x="715336" y="4488181"/>
            <a:ext cx="5719431" cy="4251960"/>
          </a:xfrm>
        </p:spPr>
        <p:txBody>
          <a:bodyPr/>
          <a:lstStyle/>
          <a:p>
            <a:endParaRPr lang="en-US" smtClean="0"/>
          </a:p>
        </p:txBody>
      </p:sp>
    </p:spTree>
    <p:extLst>
      <p:ext uri="{BB962C8B-B14F-4D97-AF65-F5344CB8AC3E}">
        <p14:creationId xmlns:p14="http://schemas.microsoft.com/office/powerpoint/2010/main" xmlns="" val="337700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will be very helpful to you later on,</a:t>
            </a:r>
            <a:r>
              <a:rPr lang="en-US" baseline="0" dirty="0" smtClean="0"/>
              <a:t> when you are writing your own Apps,</a:t>
            </a:r>
          </a:p>
          <a:p>
            <a:r>
              <a:rPr lang="en-US" baseline="0" dirty="0" smtClean="0"/>
              <a:t>to be familiar with this diagram and to understand it.</a:t>
            </a:r>
          </a:p>
          <a:p>
            <a:endParaRPr lang="en-US" baseline="0" dirty="0" smtClean="0"/>
          </a:p>
          <a:p>
            <a:r>
              <a:rPr lang="en-US" baseline="0" dirty="0" smtClean="0"/>
              <a:t>This shows what happens to an Android Activity (screen, part of an App, maybe a whole App)</a:t>
            </a:r>
          </a:p>
          <a:p>
            <a:r>
              <a:rPr lang="en-US" baseline="0" dirty="0" smtClean="0"/>
              <a:t>during its existence.</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30</a:t>
            </a:fld>
            <a:endParaRPr lang="en-US"/>
          </a:p>
        </p:txBody>
      </p:sp>
    </p:spTree>
    <p:extLst>
      <p:ext uri="{BB962C8B-B14F-4D97-AF65-F5344CB8AC3E}">
        <p14:creationId xmlns:p14="http://schemas.microsoft.com/office/powerpoint/2010/main" xmlns="" val="428642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 App</a:t>
            </a:r>
            <a:r>
              <a:rPr lang="en-US" baseline="0" dirty="0" smtClean="0"/>
              <a:t> has to listen for these callbacks.  It is not the boss.  It does not control the hardware.</a:t>
            </a:r>
          </a:p>
          <a:p>
            <a:r>
              <a:rPr lang="en-US" baseline="0" dirty="0" smtClean="0"/>
              <a:t>The Android OS is in charge of managing the hardware resources, and it is trying to share them</a:t>
            </a:r>
          </a:p>
          <a:p>
            <a:r>
              <a:rPr lang="en-US" baseline="0" dirty="0" smtClean="0"/>
              <a:t>among many different Apps and background services.</a:t>
            </a:r>
          </a:p>
          <a:p>
            <a:endParaRPr lang="en-US" baseline="0" dirty="0" smtClean="0"/>
          </a:p>
          <a:p>
            <a:r>
              <a:rPr lang="en-US" baseline="0" dirty="0" smtClean="0"/>
              <a:t>Your App has to be ready and wait for the signal to do its thing.</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31</a:t>
            </a:fld>
            <a:endParaRPr lang="en-US"/>
          </a:p>
        </p:txBody>
      </p:sp>
    </p:spTree>
    <p:extLst>
      <p:ext uri="{BB962C8B-B14F-4D97-AF65-F5344CB8AC3E}">
        <p14:creationId xmlns:p14="http://schemas.microsoft.com/office/powerpoint/2010/main" xmlns="" val="2652432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212850" y="709613"/>
            <a:ext cx="4724400" cy="3543300"/>
          </a:xfrm>
          <a:ln/>
        </p:spPr>
      </p:sp>
      <p:sp>
        <p:nvSpPr>
          <p:cNvPr id="277507" name="Rectangle 3"/>
          <p:cNvSpPr>
            <a:spLocks noGrp="1" noChangeArrowheads="1"/>
          </p:cNvSpPr>
          <p:nvPr>
            <p:ph type="body" idx="1"/>
          </p:nvPr>
        </p:nvSpPr>
        <p:spPr>
          <a:xfrm>
            <a:off x="715336" y="4488181"/>
            <a:ext cx="5719431" cy="4251960"/>
          </a:xfrm>
        </p:spPr>
        <p:txBody>
          <a:bodyPr/>
          <a:lstStyle/>
          <a:p>
            <a:endParaRPr lang="en-US" smtClean="0"/>
          </a:p>
        </p:txBody>
      </p:sp>
    </p:spTree>
    <p:extLst>
      <p:ext uri="{BB962C8B-B14F-4D97-AF65-F5344CB8AC3E}">
        <p14:creationId xmlns:p14="http://schemas.microsoft.com/office/powerpoint/2010/main" xmlns="" val="1498632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212850" y="709613"/>
            <a:ext cx="4724400" cy="3543300"/>
          </a:xfrm>
          <a:ln/>
        </p:spPr>
      </p:sp>
      <p:sp>
        <p:nvSpPr>
          <p:cNvPr id="277507" name="Rectangle 3"/>
          <p:cNvSpPr>
            <a:spLocks noGrp="1" noChangeArrowheads="1"/>
          </p:cNvSpPr>
          <p:nvPr>
            <p:ph type="body" idx="1"/>
          </p:nvPr>
        </p:nvSpPr>
        <p:spPr>
          <a:xfrm>
            <a:off x="715336" y="4488181"/>
            <a:ext cx="5719431" cy="4251960"/>
          </a:xfrm>
        </p:spPr>
        <p:txBody>
          <a:bodyPr/>
          <a:lstStyle/>
          <a:p>
            <a:endParaRPr lang="en-US" smtClean="0"/>
          </a:p>
        </p:txBody>
      </p:sp>
    </p:spTree>
    <p:extLst>
      <p:ext uri="{BB962C8B-B14F-4D97-AF65-F5344CB8AC3E}">
        <p14:creationId xmlns:p14="http://schemas.microsoft.com/office/powerpoint/2010/main" xmlns="" val="336891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This Android tutorial will be divided into two</a:t>
            </a:r>
            <a:r>
              <a:rPr lang="en-US" baseline="0" dirty="0" smtClean="0"/>
              <a:t> parts.</a:t>
            </a:r>
          </a:p>
          <a:p>
            <a:endParaRPr lang="en-US" baseline="0" dirty="0" smtClean="0"/>
          </a:p>
          <a:p>
            <a:r>
              <a:rPr lang="en-US" baseline="0" dirty="0" smtClean="0"/>
              <a:t>In the First Part, we will get acquainted with the main parts of the Android environment,</a:t>
            </a:r>
          </a:p>
          <a:p>
            <a:r>
              <a:rPr lang="en-US" baseline="0" dirty="0" smtClean="0"/>
              <a:t>and the development tools that we will use to build Android apps.</a:t>
            </a:r>
          </a:p>
          <a:p>
            <a:endParaRPr lang="en-US" baseline="0" dirty="0" smtClean="0"/>
          </a:p>
          <a:p>
            <a:r>
              <a:rPr lang="en-US" baseline="0" dirty="0" smtClean="0"/>
              <a:t>We will make sure all of your tools are working correctly, and we will create a very simple</a:t>
            </a:r>
          </a:p>
          <a:p>
            <a:r>
              <a:rPr lang="en-US" baseline="0" dirty="0" smtClean="0"/>
              <a:t>“Hello, World” Android app, and run it.</a:t>
            </a:r>
          </a:p>
          <a:p>
            <a:endParaRPr lang="en-US" baseline="0" dirty="0" smtClean="0"/>
          </a:p>
          <a:p>
            <a:r>
              <a:rPr lang="en-US" baseline="0" dirty="0" smtClean="0"/>
              <a:t>In the Second Part, we will explore some of the details of the Android user interface, and</a:t>
            </a:r>
          </a:p>
          <a:p>
            <a:r>
              <a:rPr lang="en-US" baseline="0" dirty="0" smtClean="0"/>
              <a:t>extend our app to incorporate a variety of user interface elements,</a:t>
            </a:r>
          </a:p>
          <a:p>
            <a:r>
              <a:rPr lang="en-US" baseline="0" dirty="0" smtClean="0"/>
              <a:t>such as buttons, text, checkboxes, and text entry fields.</a:t>
            </a:r>
          </a:p>
          <a:p>
            <a:endParaRPr lang="en-US" baseline="0" dirty="0" smtClean="0"/>
          </a:p>
          <a:p>
            <a:r>
              <a:rPr lang="en-US" baseline="0" dirty="0" smtClean="0"/>
              <a:t>We will also learn more about receiving events from the Android system</a:t>
            </a:r>
          </a:p>
          <a:p>
            <a:r>
              <a:rPr lang="en-US" baseline="0" dirty="0" smtClean="0"/>
              <a:t>and writing callbacks to handle those events.</a:t>
            </a:r>
          </a:p>
          <a:p>
            <a:endParaRPr lang="en-US" baseline="0" dirty="0" smtClean="0"/>
          </a:p>
          <a:p>
            <a:r>
              <a:rPr lang="en-US" baseline="0" dirty="0" smtClean="0"/>
              <a:t>We are going to go through this material pretty fast, so please follow along closely.</a:t>
            </a:r>
          </a:p>
          <a:p>
            <a:r>
              <a:rPr lang="en-US" baseline="0" dirty="0" smtClean="0"/>
              <a:t>You will have plenty of time to experiment later.</a:t>
            </a:r>
          </a:p>
          <a:p>
            <a:endParaRPr lang="en-US" baseline="0" dirty="0" smtClean="0"/>
          </a:p>
          <a:p>
            <a:r>
              <a:rPr lang="en-US" b="1" baseline="0" dirty="0" smtClean="0"/>
              <a:t>Comments on Procedure:</a:t>
            </a:r>
          </a:p>
          <a:p>
            <a:endParaRPr lang="en-US" b="1" baseline="0" dirty="0" smtClean="0"/>
          </a:p>
          <a:p>
            <a:r>
              <a:rPr lang="en-US" b="0" baseline="0" dirty="0" smtClean="0"/>
              <a:t>We will try to call things by their correct names.  In fairy tales, if you know the real</a:t>
            </a:r>
          </a:p>
          <a:p>
            <a:r>
              <a:rPr lang="en-US" b="0" baseline="0" dirty="0" smtClean="0"/>
              <a:t>name of something you have power over it (</a:t>
            </a:r>
            <a:r>
              <a:rPr lang="en-US" b="0" baseline="0" dirty="0" err="1" smtClean="0"/>
              <a:t>Rumplestiltskin</a:t>
            </a:r>
            <a:r>
              <a:rPr lang="en-US" b="0" baseline="0" dirty="0" smtClean="0"/>
              <a:t>).  That is true here also.</a:t>
            </a:r>
          </a:p>
          <a:p>
            <a:r>
              <a:rPr lang="en-US" b="0" baseline="0" dirty="0" smtClean="0"/>
              <a:t>If you know the name of something, then you can Google it.</a:t>
            </a:r>
          </a:p>
          <a:p>
            <a:endParaRPr lang="en-US" baseline="0" dirty="0" smtClean="0"/>
          </a:p>
          <a:p>
            <a:r>
              <a:rPr lang="en-US" baseline="0" dirty="0" smtClean="0"/>
              <a:t>If you do get stuck on something, let one of us know.  We have several helpers who</a:t>
            </a:r>
          </a:p>
          <a:p>
            <a:r>
              <a:rPr lang="en-US" baseline="0" dirty="0" smtClean="0"/>
              <a:t>can help get you back on track.</a:t>
            </a:r>
          </a:p>
          <a:p>
            <a:endParaRPr lang="en-US" baseline="0" dirty="0" smtClean="0"/>
          </a:p>
          <a:p>
            <a:r>
              <a:rPr lang="en-US" baseline="0" dirty="0" smtClean="0"/>
              <a:t>If you have questions at any time, feel free to ask.  Others are probably wondering the same thing.</a:t>
            </a:r>
          </a:p>
          <a:p>
            <a:r>
              <a:rPr lang="en-US" baseline="0" dirty="0" smtClean="0"/>
              <a:t>You might be able to stump us.  It’s probably not too hard.  We may not know all the answers immediately.</a:t>
            </a:r>
          </a:p>
          <a:p>
            <a:r>
              <a:rPr lang="en-US" baseline="0" dirty="0" smtClean="0"/>
              <a:t>But we are pretty good at finding them or figuring them out eventually.</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4</a:t>
            </a:fld>
            <a:endParaRPr lang="en-US"/>
          </a:p>
        </p:txBody>
      </p:sp>
    </p:spTree>
    <p:extLst>
      <p:ext uri="{BB962C8B-B14F-4D97-AF65-F5344CB8AC3E}">
        <p14:creationId xmlns:p14="http://schemas.microsoft.com/office/powerpoint/2010/main" xmlns="" val="3106063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51</a:t>
            </a:fld>
            <a:endParaRPr lang="en-US"/>
          </a:p>
        </p:txBody>
      </p:sp>
    </p:spTree>
    <p:extLst>
      <p:ext uri="{BB962C8B-B14F-4D97-AF65-F5344CB8AC3E}">
        <p14:creationId xmlns:p14="http://schemas.microsoft.com/office/powerpoint/2010/main" xmlns="" val="2301213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59</a:t>
            </a:fld>
            <a:endParaRPr lang="en-US"/>
          </a:p>
        </p:txBody>
      </p:sp>
    </p:spTree>
    <p:extLst>
      <p:ext uri="{BB962C8B-B14F-4D97-AF65-F5344CB8AC3E}">
        <p14:creationId xmlns:p14="http://schemas.microsoft.com/office/powerpoint/2010/main" xmlns="" val="161050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what is Android?</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6</a:t>
            </a:fld>
            <a:endParaRPr lang="en-US"/>
          </a:p>
        </p:txBody>
      </p:sp>
    </p:spTree>
    <p:extLst>
      <p:ext uri="{BB962C8B-B14F-4D97-AF65-F5344CB8AC3E}">
        <p14:creationId xmlns:p14="http://schemas.microsoft.com/office/powerpoint/2010/main" xmlns="" val="2489046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Are we programming one of these?</a:t>
            </a:r>
          </a:p>
          <a:p>
            <a:r>
              <a:rPr lang="en-US" dirty="0" smtClean="0"/>
              <a:t>No.</a:t>
            </a:r>
          </a:p>
          <a:p>
            <a:endParaRPr lang="en-US" dirty="0" smtClean="0"/>
          </a:p>
          <a:p>
            <a:r>
              <a:rPr lang="en-US" dirty="0" smtClean="0"/>
              <a:t>Does</a:t>
            </a:r>
            <a:r>
              <a:rPr lang="en-US" baseline="0" dirty="0" smtClean="0"/>
              <a:t> anybody here have an Android phone,</a:t>
            </a:r>
          </a:p>
          <a:p>
            <a:r>
              <a:rPr lang="en-US" baseline="0" dirty="0" smtClean="0"/>
              <a:t>Or tablet (Samsung, Kindle, Nexus, …)?</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7</a:t>
            </a:fld>
            <a:endParaRPr lang="en-US"/>
          </a:p>
        </p:txBody>
      </p:sp>
    </p:spTree>
    <p:extLst>
      <p:ext uri="{BB962C8B-B14F-4D97-AF65-F5344CB8AC3E}">
        <p14:creationId xmlns:p14="http://schemas.microsoft.com/office/powerpoint/2010/main" xmlns="" val="2757913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about </a:t>
            </a:r>
            <a:r>
              <a:rPr lang="en-US" i="1" dirty="0" smtClean="0"/>
              <a:t>this</a:t>
            </a:r>
            <a:r>
              <a:rPr lang="en-US" dirty="0" smtClean="0"/>
              <a:t> Android phone?</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8</a:t>
            </a:fld>
            <a:endParaRPr lang="en-US"/>
          </a:p>
        </p:txBody>
      </p:sp>
    </p:spTree>
    <p:extLst>
      <p:ext uri="{BB962C8B-B14F-4D97-AF65-F5344CB8AC3E}">
        <p14:creationId xmlns:p14="http://schemas.microsoft.com/office/powerpoint/2010/main" xmlns="" val="88845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picture outside of Google Headquarters</a:t>
            </a:r>
            <a:r>
              <a:rPr lang="en-US" baseline="0" dirty="0" smtClean="0"/>
              <a:t> in California, the home of Android.</a:t>
            </a:r>
          </a:p>
          <a:p>
            <a:endParaRPr lang="en-US" baseline="0" dirty="0" smtClean="0"/>
          </a:p>
          <a:p>
            <a:r>
              <a:rPr lang="en-US" baseline="0" dirty="0" smtClean="0"/>
              <a:t>These are the different versions of the Android system.</a:t>
            </a:r>
          </a:p>
          <a:p>
            <a:r>
              <a:rPr lang="en-US" baseline="0" dirty="0" smtClean="0"/>
              <a:t>Google likes to name them after sweet treats.</a:t>
            </a:r>
          </a:p>
          <a:p>
            <a:endParaRPr lang="en-US" baseline="0" dirty="0" smtClean="0"/>
          </a:p>
          <a:p>
            <a:r>
              <a:rPr lang="en-US" baseline="0" dirty="0" smtClean="0"/>
              <a:t>Did you notice that even their atrium is conveniently Android-shaped?  (They did.)</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9</a:t>
            </a:fld>
            <a:endParaRPr lang="en-US"/>
          </a:p>
        </p:txBody>
      </p:sp>
    </p:spTree>
    <p:extLst>
      <p:ext uri="{BB962C8B-B14F-4D97-AF65-F5344CB8AC3E}">
        <p14:creationId xmlns:p14="http://schemas.microsoft.com/office/powerpoint/2010/main" xmlns="" val="2918824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The Android system is </a:t>
            </a:r>
            <a:r>
              <a:rPr lang="en-US" i="1" dirty="0" smtClean="0"/>
              <a:t>a lot </a:t>
            </a:r>
            <a:r>
              <a:rPr lang="en-US" dirty="0" smtClean="0"/>
              <a:t>of software.</a:t>
            </a:r>
          </a:p>
          <a:p>
            <a:endParaRPr lang="en-US" dirty="0" smtClean="0"/>
          </a:p>
          <a:p>
            <a:r>
              <a:rPr lang="en-US" dirty="0" smtClean="0"/>
              <a:t>But don’t worry.  Most</a:t>
            </a:r>
            <a:r>
              <a:rPr lang="en-US" baseline="0" dirty="0" smtClean="0"/>
              <a:t> of it, you don’t need to understand at all.</a:t>
            </a:r>
          </a:p>
          <a:p>
            <a:r>
              <a:rPr lang="en-US" baseline="0" dirty="0" smtClean="0"/>
              <a:t>Some of it you need to understand a little.</a:t>
            </a:r>
          </a:p>
          <a:p>
            <a:r>
              <a:rPr lang="en-US" baseline="0" dirty="0" smtClean="0"/>
              <a:t>And a little of it you need to understand pretty well.</a:t>
            </a:r>
          </a:p>
          <a:p>
            <a:endParaRPr lang="en-US" baseline="0" dirty="0" smtClean="0"/>
          </a:p>
          <a:p>
            <a:r>
              <a:rPr lang="en-US" baseline="0" dirty="0" smtClean="0"/>
              <a:t>Mostly you need to know about the Android API.</a:t>
            </a:r>
          </a:p>
          <a:p>
            <a:endParaRPr lang="en-US" baseline="0" dirty="0" smtClean="0"/>
          </a:p>
          <a:p>
            <a:r>
              <a:rPr lang="en-US" baseline="0" dirty="0" smtClean="0"/>
              <a:t>The OS manages the hardware resources among the applications.</a:t>
            </a:r>
          </a:p>
          <a:p>
            <a:r>
              <a:rPr lang="en-US" baseline="0" dirty="0" smtClean="0"/>
              <a:t>The Libraries are other pieces of technology like Graphics , Database, Video processing, and Web access</a:t>
            </a:r>
          </a:p>
          <a:p>
            <a:r>
              <a:rPr lang="en-US" baseline="0" dirty="0" smtClean="0"/>
              <a:t>that are not specific to Android but are used by Android.</a:t>
            </a:r>
          </a:p>
          <a:p>
            <a:endParaRPr lang="en-US" baseline="0" dirty="0" smtClean="0"/>
          </a:p>
          <a:p>
            <a:r>
              <a:rPr lang="en-US" baseline="0" dirty="0" smtClean="0"/>
              <a:t>The Android Runtime engine launches and services the apps, which run in a “virtual machine” called </a:t>
            </a:r>
            <a:r>
              <a:rPr lang="en-US" baseline="0" dirty="0" err="1" smtClean="0"/>
              <a:t>Dalvik</a:t>
            </a:r>
            <a:r>
              <a:rPr lang="en-US" baseline="0" dirty="0" smtClean="0"/>
              <a:t>.</a:t>
            </a:r>
          </a:p>
          <a:p>
            <a:r>
              <a:rPr lang="en-US" baseline="0" dirty="0" smtClean="0"/>
              <a:t>The virtual machine helps make Android apps portable to many different devices.</a:t>
            </a:r>
          </a:p>
          <a:p>
            <a:endParaRPr lang="en-US" baseline="0" dirty="0" smtClean="0"/>
          </a:p>
          <a:p>
            <a:r>
              <a:rPr lang="en-US" baseline="0" dirty="0" smtClean="0"/>
              <a:t>The Applications that you (and others) write sit on top of the Application Framework, which is full of features that</a:t>
            </a:r>
          </a:p>
          <a:p>
            <a:r>
              <a:rPr lang="en-US" baseline="0" dirty="0" smtClean="0"/>
              <a:t>you can call from your Java code.  This is the Android Application Programming Interface (API).</a:t>
            </a:r>
          </a:p>
          <a:p>
            <a:endParaRPr lang="en-US" baseline="0" dirty="0" smtClean="0"/>
          </a:p>
          <a:p>
            <a:r>
              <a:rPr lang="en-US" baseline="0" dirty="0" smtClean="0"/>
              <a:t>That is a lot of software.  It probably represents millions of lines of code.</a:t>
            </a:r>
          </a:p>
          <a:p>
            <a:r>
              <a:rPr lang="en-US" baseline="0" dirty="0" smtClean="0"/>
              <a:t>But as I said, you don’t really need to understand it all.</a:t>
            </a:r>
          </a:p>
          <a:p>
            <a:endParaRPr lang="en-US" baseline="0" dirty="0" smtClean="0"/>
          </a:p>
          <a:p>
            <a:r>
              <a:rPr lang="en-US" baseline="0" dirty="0" smtClean="0"/>
              <a:t>Also, there are many online resources available to help you learn and understand Android.</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10</a:t>
            </a:fld>
            <a:endParaRPr lang="en-US"/>
          </a:p>
        </p:txBody>
      </p:sp>
    </p:spTree>
    <p:extLst>
      <p:ext uri="{BB962C8B-B14F-4D97-AF65-F5344CB8AC3E}">
        <p14:creationId xmlns:p14="http://schemas.microsoft.com/office/powerpoint/2010/main" xmlns="" val="1765181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These are the primary resources at your disposal.</a:t>
            </a:r>
          </a:p>
          <a:p>
            <a:r>
              <a:rPr lang="en-US" dirty="0" smtClean="0"/>
              <a:t>There are tools to help you design your screens, write your code,</a:t>
            </a:r>
          </a:p>
          <a:p>
            <a:r>
              <a:rPr lang="en-US" dirty="0" smtClean="0"/>
              <a:t>run</a:t>
            </a:r>
            <a:r>
              <a:rPr lang="en-US" baseline="0" dirty="0" smtClean="0"/>
              <a:t> your code, and fix your code.</a:t>
            </a:r>
          </a:p>
          <a:p>
            <a:r>
              <a:rPr lang="en-US" baseline="0" dirty="0" smtClean="0"/>
              <a:t>And there are many sources of information online.</a:t>
            </a:r>
            <a:endParaRPr lang="en-US" dirty="0" smtClean="0"/>
          </a:p>
          <a:p>
            <a:endParaRPr lang="en-US" dirty="0" smtClean="0"/>
          </a:p>
          <a:p>
            <a:r>
              <a:rPr lang="en-US" dirty="0" smtClean="0"/>
              <a:t>What</a:t>
            </a:r>
            <a:r>
              <a:rPr lang="en-US" baseline="0" dirty="0" smtClean="0"/>
              <a:t> is amazing about them is that they are all free.</a:t>
            </a:r>
          </a:p>
          <a:p>
            <a:endParaRPr lang="en-US" baseline="0" dirty="0" smtClean="0"/>
          </a:p>
          <a:p>
            <a:r>
              <a:rPr lang="en-US" baseline="0" dirty="0" smtClean="0"/>
              <a:t>You will be using Eclipse to write, build, run, and debug your Android programs.</a:t>
            </a:r>
          </a:p>
          <a:p>
            <a:r>
              <a:rPr lang="en-US" baseline="0" dirty="0" smtClean="0"/>
              <a:t>You will be writing your programs in the Java programming language.</a:t>
            </a:r>
          </a:p>
          <a:p>
            <a:r>
              <a:rPr lang="en-US" baseline="0" dirty="0" smtClean="0"/>
              <a:t>You will be making calls to the Android API from your programs.</a:t>
            </a:r>
          </a:p>
          <a:p>
            <a:endParaRPr lang="en-US" baseline="0" dirty="0" smtClean="0"/>
          </a:p>
          <a:p>
            <a:r>
              <a:rPr lang="en-US" baseline="0" dirty="0" smtClean="0"/>
              <a:t>developer.android.com is a great information resource for Android.</a:t>
            </a:r>
          </a:p>
          <a:p>
            <a:r>
              <a:rPr lang="en-US" baseline="0" dirty="0" smtClean="0"/>
              <a:t>It has many tutorials, design guidelines and tips, API documentation, and reference information.</a:t>
            </a:r>
          </a:p>
          <a:p>
            <a:r>
              <a:rPr lang="en-US" baseline="0" dirty="0" smtClean="0"/>
              <a:t>It is also where you go to download new versions of the Android SDK (Software Development Kit:  API and tools and docs).</a:t>
            </a:r>
          </a:p>
          <a:p>
            <a:endParaRPr lang="en-US" baseline="0" dirty="0" smtClean="0"/>
          </a:p>
          <a:p>
            <a:r>
              <a:rPr lang="en-US" baseline="0" dirty="0" smtClean="0"/>
              <a:t>Go to eclipse.org to get information and downloads for Eclipse,</a:t>
            </a:r>
          </a:p>
          <a:p>
            <a:r>
              <a:rPr lang="en-US" baseline="0" dirty="0" smtClean="0"/>
              <a:t>and java.com to get information and downloads for Java.</a:t>
            </a:r>
          </a:p>
          <a:p>
            <a:endParaRPr lang="en-US" dirty="0" smtClean="0"/>
          </a:p>
          <a:p>
            <a:r>
              <a:rPr lang="en-US" dirty="0" smtClean="0"/>
              <a:t>Finally,</a:t>
            </a:r>
            <a:r>
              <a:rPr lang="en-US" baseline="0" dirty="0" smtClean="0"/>
              <a:t> your best friend when you get stuck is your good old web browser and Google search (or your favorite search engine).</a:t>
            </a:r>
            <a:endParaRPr lang="en-US" dirty="0"/>
          </a:p>
        </p:txBody>
      </p:sp>
      <p:sp>
        <p:nvSpPr>
          <p:cNvPr id="4" name="Slide Number Placeholder 3"/>
          <p:cNvSpPr>
            <a:spLocks noGrp="1"/>
          </p:cNvSpPr>
          <p:nvPr>
            <p:ph type="sldNum" sz="quarter" idx="10"/>
          </p:nvPr>
        </p:nvSpPr>
        <p:spPr/>
        <p:txBody>
          <a:bodyPr/>
          <a:lstStyle/>
          <a:p>
            <a:pPr>
              <a:defRPr/>
            </a:pPr>
            <a:fld id="{BC3ABE65-2F83-44B7-9470-CAFA9AC1CE21}" type="slidenum">
              <a:rPr lang="en-US" smtClean="0"/>
              <a:pPr>
                <a:defRPr/>
              </a:pPr>
              <a:t>12</a:t>
            </a:fld>
            <a:endParaRPr lang="en-US"/>
          </a:p>
        </p:txBody>
      </p:sp>
    </p:spTree>
    <p:extLst>
      <p:ext uri="{BB962C8B-B14F-4D97-AF65-F5344CB8AC3E}">
        <p14:creationId xmlns:p14="http://schemas.microsoft.com/office/powerpoint/2010/main" xmlns="" val="25000404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495300" y="839788"/>
            <a:ext cx="6243638" cy="0"/>
          </a:xfrm>
          <a:prstGeom prst="line">
            <a:avLst/>
          </a:prstGeom>
          <a:noFill/>
          <a:ln w="25400">
            <a:solidFill>
              <a:srgbClr val="D4272E"/>
            </a:solidFill>
            <a:round/>
            <a:headEnd type="none" w="sm" len="sm"/>
            <a:tailEnd type="none" w="sm" len="sm"/>
          </a:ln>
          <a:effectLst/>
        </p:spPr>
        <p:txBody>
          <a:bodyPr wrap="none" anchor="ctr"/>
          <a:lstStyle/>
          <a:p>
            <a:pPr>
              <a:defRPr/>
            </a:pPr>
            <a:endParaRPr lang="en-US"/>
          </a:p>
        </p:txBody>
      </p:sp>
      <p:sp>
        <p:nvSpPr>
          <p:cNvPr id="5" name="Line 3"/>
          <p:cNvSpPr>
            <a:spLocks noChangeShapeType="1"/>
          </p:cNvSpPr>
          <p:nvPr/>
        </p:nvSpPr>
        <p:spPr bwMode="auto">
          <a:xfrm>
            <a:off x="495300" y="857250"/>
            <a:ext cx="6397625" cy="0"/>
          </a:xfrm>
          <a:prstGeom prst="line">
            <a:avLst/>
          </a:prstGeom>
          <a:noFill/>
          <a:ln w="12700">
            <a:solidFill>
              <a:srgbClr val="000000"/>
            </a:solidFill>
            <a:round/>
            <a:headEnd type="none" w="sm" len="sm"/>
            <a:tailEnd type="none" w="sm" len="sm"/>
          </a:ln>
          <a:effectLst/>
        </p:spPr>
        <p:txBody>
          <a:bodyPr wrap="none" anchor="ctr"/>
          <a:lstStyle/>
          <a:p>
            <a:pPr>
              <a:defRPr/>
            </a:pPr>
            <a:endParaRPr lang="en-US"/>
          </a:p>
        </p:txBody>
      </p:sp>
      <p:sp>
        <p:nvSpPr>
          <p:cNvPr id="6" name="Rectangle 4"/>
          <p:cNvSpPr>
            <a:spLocks noChangeArrowheads="1"/>
          </p:cNvSpPr>
          <p:nvPr/>
        </p:nvSpPr>
        <p:spPr bwMode="auto">
          <a:xfrm>
            <a:off x="6740525" y="833438"/>
            <a:ext cx="1866900" cy="82550"/>
          </a:xfrm>
          <a:prstGeom prst="rect">
            <a:avLst/>
          </a:prstGeom>
          <a:solidFill>
            <a:schemeClr val="tx1"/>
          </a:solidFill>
          <a:ln w="12700">
            <a:solidFill>
              <a:schemeClr val="tx1"/>
            </a:solidFill>
            <a:miter lim="800000"/>
            <a:headEnd/>
            <a:tailEnd/>
          </a:ln>
          <a:effectLst/>
        </p:spPr>
        <p:txBody>
          <a:bodyPr wrap="none" anchor="ctr"/>
          <a:lstStyle/>
          <a:p>
            <a:pPr>
              <a:defRPr/>
            </a:pPr>
            <a:endParaRPr lang="en-US"/>
          </a:p>
        </p:txBody>
      </p:sp>
      <p:sp>
        <p:nvSpPr>
          <p:cNvPr id="7" name="Line 7"/>
          <p:cNvSpPr>
            <a:spLocks noChangeShapeType="1"/>
          </p:cNvSpPr>
          <p:nvPr/>
        </p:nvSpPr>
        <p:spPr bwMode="auto">
          <a:xfrm>
            <a:off x="498475" y="6419850"/>
            <a:ext cx="8131175" cy="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8" name="Line 9"/>
          <p:cNvSpPr>
            <a:spLocks noChangeShapeType="1"/>
          </p:cNvSpPr>
          <p:nvPr/>
        </p:nvSpPr>
        <p:spPr bwMode="auto">
          <a:xfrm>
            <a:off x="6734175" y="619125"/>
            <a:ext cx="0" cy="30480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9" name="Rectangle 10"/>
          <p:cNvSpPr>
            <a:spLocks noChangeArrowheads="1"/>
          </p:cNvSpPr>
          <p:nvPr/>
        </p:nvSpPr>
        <p:spPr bwMode="auto">
          <a:xfrm>
            <a:off x="404813" y="6494463"/>
            <a:ext cx="1548501" cy="216086"/>
          </a:xfrm>
          <a:prstGeom prst="rect">
            <a:avLst/>
          </a:prstGeom>
          <a:noFill/>
          <a:ln w="9525">
            <a:noFill/>
            <a:miter lim="800000"/>
            <a:headEnd/>
            <a:tailEnd/>
          </a:ln>
          <a:effectLst/>
        </p:spPr>
        <p:txBody>
          <a:bodyPr wrap="none" lIns="92075" tIns="46038" rIns="92075" bIns="46038">
            <a:spAutoFit/>
          </a:bodyPr>
          <a:lstStyle/>
          <a:p>
            <a:pPr>
              <a:defRPr/>
            </a:pPr>
            <a:r>
              <a:rPr lang="en-US" sz="800" dirty="0" smtClean="0">
                <a:latin typeface="Arial" charset="0"/>
              </a:rPr>
              <a:t>Intro Android</a:t>
            </a:r>
            <a:r>
              <a:rPr lang="en-US" sz="800" baseline="0" dirty="0" smtClean="0">
                <a:latin typeface="Arial" charset="0"/>
              </a:rPr>
              <a:t> Programming</a:t>
            </a:r>
            <a:fld id="{76C510DD-F774-4420-959C-A00FFBB0C244}" type="slidenum">
              <a:rPr lang="en-US" sz="800" smtClean="0">
                <a:latin typeface="Arial" charset="0"/>
              </a:rPr>
              <a:pPr>
                <a:defRPr/>
              </a:pPr>
              <a:t>‹#›</a:t>
            </a:fld>
            <a:endParaRPr lang="en-US" sz="800" dirty="0">
              <a:latin typeface="Arial" charset="0"/>
            </a:endParaRPr>
          </a:p>
        </p:txBody>
      </p:sp>
      <p:pic>
        <p:nvPicPr>
          <p:cNvPr id="10" name="Picture 11"/>
          <p:cNvPicPr preferRelativeResize="0">
            <a:picLocks noChangeAspect="1" noChangeArrowheads="1"/>
          </p:cNvPicPr>
          <p:nvPr/>
        </p:nvPicPr>
        <p:blipFill>
          <a:blip r:embed="rId2" cstate="print"/>
          <a:srcRect/>
          <a:stretch>
            <a:fillRect/>
          </a:stretch>
        </p:blipFill>
        <p:spPr bwMode="auto">
          <a:xfrm>
            <a:off x="6919913" y="304800"/>
            <a:ext cx="1535112" cy="417513"/>
          </a:xfrm>
          <a:prstGeom prst="rect">
            <a:avLst/>
          </a:prstGeom>
          <a:noFill/>
          <a:ln w="9525">
            <a:noFill/>
            <a:miter lim="800000"/>
            <a:headEnd/>
            <a:tailEnd/>
          </a:ln>
        </p:spPr>
      </p:pic>
      <p:sp>
        <p:nvSpPr>
          <p:cNvPr id="11" name="Rectangle 12"/>
          <p:cNvSpPr>
            <a:spLocks noChangeArrowheads="1"/>
          </p:cNvSpPr>
          <p:nvPr/>
        </p:nvSpPr>
        <p:spPr bwMode="auto">
          <a:xfrm>
            <a:off x="3863975" y="6492875"/>
            <a:ext cx="1449388" cy="214313"/>
          </a:xfrm>
          <a:prstGeom prst="rect">
            <a:avLst/>
          </a:prstGeom>
          <a:noFill/>
          <a:ln w="9525">
            <a:noFill/>
            <a:miter lim="800000"/>
            <a:headEnd/>
            <a:tailEnd/>
          </a:ln>
          <a:effectLst/>
        </p:spPr>
        <p:txBody>
          <a:bodyPr wrap="none">
            <a:spAutoFit/>
          </a:bodyPr>
          <a:lstStyle/>
          <a:p>
            <a:pPr>
              <a:defRPr/>
            </a:pPr>
            <a:r>
              <a:rPr lang="en-US" sz="800" b="1" i="1">
                <a:solidFill>
                  <a:srgbClr val="D4272E"/>
                </a:solidFill>
                <a:latin typeface="Arial" charset="0"/>
              </a:rPr>
              <a:t>assured</a:t>
            </a:r>
            <a:r>
              <a:rPr lang="en-US" sz="800" b="1" i="1">
                <a:latin typeface="Arial" charset="0"/>
              </a:rPr>
              <a:t>communications</a:t>
            </a:r>
            <a:r>
              <a:rPr lang="en-US" sz="800" b="1" i="1" baseline="30000">
                <a:latin typeface="Arial" charset="0"/>
              </a:rPr>
              <a:t>™</a:t>
            </a:r>
          </a:p>
        </p:txBody>
      </p:sp>
      <p:sp>
        <p:nvSpPr>
          <p:cNvPr id="12" name="Rectangle 13"/>
          <p:cNvSpPr>
            <a:spLocks noGrp="1" noChangeArrowheads="1"/>
          </p:cNvSpPr>
          <p:nvPr/>
        </p:nvSpPr>
        <p:spPr bwMode="auto">
          <a:xfrm>
            <a:off x="8077200" y="6503988"/>
            <a:ext cx="666750" cy="266700"/>
          </a:xfrm>
          <a:prstGeom prst="rect">
            <a:avLst/>
          </a:prstGeom>
          <a:noFill/>
          <a:ln w="9525">
            <a:noFill/>
            <a:miter lim="800000"/>
            <a:headEnd/>
            <a:tailEnd/>
          </a:ln>
          <a:effectLst/>
        </p:spPr>
        <p:txBody>
          <a:bodyPr wrap="none" lIns="92075" tIns="46038" rIns="92075" bIns="46038" anchor="ctr"/>
          <a:lstStyle/>
          <a:p>
            <a:pPr algn="r">
              <a:defRPr/>
            </a:pPr>
            <a:fld id="{B13D206F-1801-4FCE-B194-6DE2FD141650}" type="datetimed-MMM-yy">
              <a:rPr lang="en-US" sz="800">
                <a:latin typeface="Arial" charset="0"/>
              </a:rPr>
              <a:pPr algn="r">
                <a:defRPr/>
              </a:pPr>
              <a:t>30-Oct-14</a:t>
            </a:fld>
            <a:endParaRPr lang="en-US" sz="800">
              <a:latin typeface="Arial" charset="0"/>
            </a:endParaRPr>
          </a:p>
        </p:txBody>
      </p:sp>
      <p:sp>
        <p:nvSpPr>
          <p:cNvPr id="152581" name="Rectangle 5"/>
          <p:cNvSpPr>
            <a:spLocks noGrp="1" noChangeArrowheads="1"/>
          </p:cNvSpPr>
          <p:nvPr>
            <p:ph type="ctrTitle"/>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152582"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71450"/>
            <a:ext cx="2057400" cy="6045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71450"/>
            <a:ext cx="6019800" cy="6045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6096000" cy="5365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1066800"/>
            <a:ext cx="8229600" cy="5149850"/>
          </a:xfrm>
        </p:spPr>
        <p:txBody>
          <a:bodyPr/>
          <a:lstStyle/>
          <a:p>
            <a:r>
              <a:rPr lang="en-US" smtClean="0"/>
              <a:t>Click icon to add table</a:t>
            </a:r>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066800"/>
            <a:ext cx="4038600" cy="5149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066800"/>
            <a:ext cx="4038600" cy="5149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0"/>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Line 22"/>
          <p:cNvSpPr>
            <a:spLocks noChangeShapeType="1"/>
          </p:cNvSpPr>
          <p:nvPr/>
        </p:nvSpPr>
        <p:spPr bwMode="auto">
          <a:xfrm>
            <a:off x="495300" y="839788"/>
            <a:ext cx="6243638" cy="0"/>
          </a:xfrm>
          <a:prstGeom prst="line">
            <a:avLst/>
          </a:prstGeom>
          <a:noFill/>
          <a:ln w="25400">
            <a:solidFill>
              <a:srgbClr val="D4272E"/>
            </a:solidFill>
            <a:round/>
            <a:headEnd type="none" w="sm" len="sm"/>
            <a:tailEnd type="none" w="sm" len="sm"/>
          </a:ln>
          <a:effectLst/>
        </p:spPr>
        <p:txBody>
          <a:bodyPr wrap="none" anchor="ctr"/>
          <a:lstStyle/>
          <a:p>
            <a:pPr>
              <a:defRPr/>
            </a:pPr>
            <a:endParaRPr lang="en-US"/>
          </a:p>
        </p:txBody>
      </p:sp>
      <p:sp>
        <p:nvSpPr>
          <p:cNvPr id="1047" name="Line 23"/>
          <p:cNvSpPr>
            <a:spLocks noChangeShapeType="1"/>
          </p:cNvSpPr>
          <p:nvPr/>
        </p:nvSpPr>
        <p:spPr bwMode="auto">
          <a:xfrm>
            <a:off x="495300" y="857250"/>
            <a:ext cx="6397625" cy="0"/>
          </a:xfrm>
          <a:prstGeom prst="line">
            <a:avLst/>
          </a:prstGeom>
          <a:noFill/>
          <a:ln w="12700">
            <a:solidFill>
              <a:srgbClr val="000000"/>
            </a:solidFill>
            <a:round/>
            <a:headEnd type="none" w="sm" len="sm"/>
            <a:tailEnd type="none" w="sm" len="sm"/>
          </a:ln>
          <a:effectLst/>
        </p:spPr>
        <p:txBody>
          <a:bodyPr wrap="none" anchor="ctr"/>
          <a:lstStyle/>
          <a:p>
            <a:pPr>
              <a:defRPr/>
            </a:pPr>
            <a:endParaRPr lang="en-US"/>
          </a:p>
        </p:txBody>
      </p:sp>
      <p:sp>
        <p:nvSpPr>
          <p:cNvPr id="1048" name="Rectangle 24"/>
          <p:cNvSpPr>
            <a:spLocks noChangeArrowheads="1"/>
          </p:cNvSpPr>
          <p:nvPr/>
        </p:nvSpPr>
        <p:spPr bwMode="auto">
          <a:xfrm>
            <a:off x="6740525" y="833438"/>
            <a:ext cx="1866900" cy="82550"/>
          </a:xfrm>
          <a:prstGeom prst="rect">
            <a:avLst/>
          </a:prstGeom>
          <a:solidFill>
            <a:schemeClr val="tx1"/>
          </a:solidFill>
          <a:ln w="12700">
            <a:solidFill>
              <a:schemeClr val="tx1"/>
            </a:solidFill>
            <a:miter lim="800000"/>
            <a:headEnd/>
            <a:tailEnd/>
          </a:ln>
          <a:effectLst/>
        </p:spPr>
        <p:txBody>
          <a:bodyPr wrap="none" anchor="ctr"/>
          <a:lstStyle/>
          <a:p>
            <a:pPr>
              <a:defRPr/>
            </a:pPr>
            <a:endParaRPr lang="en-US"/>
          </a:p>
        </p:txBody>
      </p:sp>
      <p:sp>
        <p:nvSpPr>
          <p:cNvPr id="1029" name="Rectangle 25"/>
          <p:cNvSpPr>
            <a:spLocks noGrp="1" noChangeArrowheads="1"/>
          </p:cNvSpPr>
          <p:nvPr>
            <p:ph type="title"/>
          </p:nvPr>
        </p:nvSpPr>
        <p:spPr bwMode="auto">
          <a:xfrm>
            <a:off x="381000" y="171450"/>
            <a:ext cx="5410200" cy="536575"/>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30" name="Rectangle 26"/>
          <p:cNvSpPr>
            <a:spLocks noGrp="1" noChangeArrowheads="1"/>
          </p:cNvSpPr>
          <p:nvPr>
            <p:ph type="body" idx="1"/>
          </p:nvPr>
        </p:nvSpPr>
        <p:spPr bwMode="auto">
          <a:xfrm>
            <a:off x="381000" y="1066800"/>
            <a:ext cx="8229600" cy="514985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1" name="Line 27"/>
          <p:cNvSpPr>
            <a:spLocks noChangeShapeType="1"/>
          </p:cNvSpPr>
          <p:nvPr/>
        </p:nvSpPr>
        <p:spPr bwMode="auto">
          <a:xfrm>
            <a:off x="498475" y="6419850"/>
            <a:ext cx="8131175" cy="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1054" name="Rectangle 30"/>
          <p:cNvSpPr>
            <a:spLocks noGrp="1" noChangeArrowheads="1"/>
          </p:cNvSpPr>
          <p:nvPr>
            <p:ph type="dt" sz="half" idx="2"/>
          </p:nvPr>
        </p:nvSpPr>
        <p:spPr bwMode="auto">
          <a:xfrm>
            <a:off x="8077200" y="6467475"/>
            <a:ext cx="666750" cy="2667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800" smtClean="0">
                <a:latin typeface="+mn-lt"/>
              </a:defRPr>
            </a:lvl1pPr>
          </a:lstStyle>
          <a:p>
            <a:pPr>
              <a:defRPr/>
            </a:pPr>
            <a:endParaRPr lang="en-US"/>
          </a:p>
        </p:txBody>
      </p:sp>
      <p:sp>
        <p:nvSpPr>
          <p:cNvPr id="1055" name="Line 31"/>
          <p:cNvSpPr>
            <a:spLocks noChangeShapeType="1"/>
          </p:cNvSpPr>
          <p:nvPr/>
        </p:nvSpPr>
        <p:spPr bwMode="auto">
          <a:xfrm>
            <a:off x="6734175" y="619125"/>
            <a:ext cx="0" cy="304800"/>
          </a:xfrm>
          <a:prstGeom prst="line">
            <a:avLst/>
          </a:prstGeom>
          <a:noFill/>
          <a:ln w="12700">
            <a:solidFill>
              <a:schemeClr val="tx1"/>
            </a:solidFill>
            <a:round/>
            <a:headEnd type="none" w="sm" len="sm"/>
            <a:tailEnd type="none" w="sm" len="sm"/>
          </a:ln>
          <a:effectLst/>
        </p:spPr>
        <p:txBody>
          <a:bodyPr wrap="none" anchor="ctr"/>
          <a:lstStyle/>
          <a:p>
            <a:pPr>
              <a:defRPr/>
            </a:pPr>
            <a:endParaRPr lang="en-US"/>
          </a:p>
        </p:txBody>
      </p:sp>
      <p:sp>
        <p:nvSpPr>
          <p:cNvPr id="1057" name="Rectangle 33"/>
          <p:cNvSpPr>
            <a:spLocks noChangeArrowheads="1"/>
          </p:cNvSpPr>
          <p:nvPr/>
        </p:nvSpPr>
        <p:spPr bwMode="auto">
          <a:xfrm>
            <a:off x="404813" y="6494463"/>
            <a:ext cx="1577355" cy="216086"/>
          </a:xfrm>
          <a:prstGeom prst="rect">
            <a:avLst/>
          </a:prstGeom>
          <a:noFill/>
          <a:ln w="9525">
            <a:noFill/>
            <a:miter lim="800000"/>
            <a:headEnd/>
            <a:tailEnd/>
          </a:ln>
          <a:effectLst/>
        </p:spPr>
        <p:txBody>
          <a:bodyPr wrap="none" lIns="92075" tIns="46038" rIns="92075" bIns="46038">
            <a:spAutoFit/>
          </a:bodyPr>
          <a:lstStyle/>
          <a:p>
            <a:pPr>
              <a:defRPr/>
            </a:pPr>
            <a:r>
              <a:rPr lang="en-US" sz="800" dirty="0" smtClean="0">
                <a:latin typeface="Arial" charset="0"/>
              </a:rPr>
              <a:t>Intro Android Programming </a:t>
            </a:r>
            <a:fld id="{644F7472-69C7-40F1-BC4B-B11957E4846B}" type="slidenum">
              <a:rPr lang="en-US" sz="800" smtClean="0">
                <a:latin typeface="Arial" charset="0"/>
              </a:rPr>
              <a:pPr>
                <a:defRPr/>
              </a:pPr>
              <a:t>‹#›</a:t>
            </a:fld>
            <a:endParaRPr lang="en-US" sz="800" dirty="0">
              <a:latin typeface="Arial" charset="0"/>
            </a:endParaRPr>
          </a:p>
        </p:txBody>
      </p:sp>
      <p:pic>
        <p:nvPicPr>
          <p:cNvPr id="1035" name="Picture 35"/>
          <p:cNvPicPr preferRelativeResize="0">
            <a:picLocks noChangeAspect="1" noChangeArrowheads="1"/>
          </p:cNvPicPr>
          <p:nvPr/>
        </p:nvPicPr>
        <p:blipFill>
          <a:blip r:embed="rId14" cstate="print"/>
          <a:srcRect/>
          <a:stretch>
            <a:fillRect/>
          </a:stretch>
        </p:blipFill>
        <p:spPr bwMode="auto">
          <a:xfrm>
            <a:off x="6919913" y="304800"/>
            <a:ext cx="1535112" cy="417513"/>
          </a:xfrm>
          <a:prstGeom prst="rect">
            <a:avLst/>
          </a:prstGeom>
          <a:noFill/>
          <a:ln w="9525">
            <a:noFill/>
            <a:miter lim="800000"/>
            <a:headEnd/>
            <a:tailEnd/>
          </a:ln>
        </p:spPr>
      </p:pic>
      <p:sp>
        <p:nvSpPr>
          <p:cNvPr id="1060" name="Rectangle 36"/>
          <p:cNvSpPr>
            <a:spLocks noChangeArrowheads="1"/>
          </p:cNvSpPr>
          <p:nvPr/>
        </p:nvSpPr>
        <p:spPr bwMode="auto">
          <a:xfrm>
            <a:off x="3863975" y="6492875"/>
            <a:ext cx="1449388" cy="214313"/>
          </a:xfrm>
          <a:prstGeom prst="rect">
            <a:avLst/>
          </a:prstGeom>
          <a:noFill/>
          <a:ln w="9525">
            <a:noFill/>
            <a:miter lim="800000"/>
            <a:headEnd/>
            <a:tailEnd/>
          </a:ln>
          <a:effectLst/>
        </p:spPr>
        <p:txBody>
          <a:bodyPr wrap="none">
            <a:spAutoFit/>
          </a:bodyPr>
          <a:lstStyle/>
          <a:p>
            <a:pPr>
              <a:defRPr/>
            </a:pPr>
            <a:r>
              <a:rPr lang="en-US" sz="800" b="1" i="1">
                <a:solidFill>
                  <a:srgbClr val="D4272E"/>
                </a:solidFill>
                <a:latin typeface="Arial" charset="0"/>
              </a:rPr>
              <a:t>assured</a:t>
            </a:r>
            <a:r>
              <a:rPr lang="en-US" sz="800" b="1" i="1">
                <a:latin typeface="Arial" charset="0"/>
              </a:rPr>
              <a:t>communications</a:t>
            </a:r>
            <a:r>
              <a:rPr lang="en-US" sz="800" b="1" i="1" baseline="30000">
                <a:latin typeface="Arial" charset="0"/>
              </a:rPr>
              <a:t>™</a:t>
            </a:r>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Lst>
  <p:hf hdr="0" ftr="0" dt="0"/>
  <p:txStyles>
    <p:titleStyle>
      <a:lvl1pPr algn="l" rtl="0" eaLnBrk="1" fontAlgn="base" hangingPunct="1">
        <a:spcBef>
          <a:spcPct val="0"/>
        </a:spcBef>
        <a:spcAft>
          <a:spcPct val="0"/>
        </a:spcAft>
        <a:defRPr sz="2600" i="1">
          <a:solidFill>
            <a:schemeClr val="tx1"/>
          </a:solidFill>
          <a:latin typeface="+mj-lt"/>
          <a:ea typeface="+mj-ea"/>
          <a:cs typeface="+mj-cs"/>
        </a:defRPr>
      </a:lvl1pPr>
      <a:lvl2pPr algn="l" rtl="0" eaLnBrk="1" fontAlgn="base" hangingPunct="1">
        <a:spcBef>
          <a:spcPct val="0"/>
        </a:spcBef>
        <a:spcAft>
          <a:spcPct val="0"/>
        </a:spcAft>
        <a:defRPr sz="2600" i="1">
          <a:solidFill>
            <a:schemeClr val="tx1"/>
          </a:solidFill>
          <a:latin typeface="Arial Black" pitchFamily="34" charset="0"/>
        </a:defRPr>
      </a:lvl2pPr>
      <a:lvl3pPr algn="l" rtl="0" eaLnBrk="1" fontAlgn="base" hangingPunct="1">
        <a:spcBef>
          <a:spcPct val="0"/>
        </a:spcBef>
        <a:spcAft>
          <a:spcPct val="0"/>
        </a:spcAft>
        <a:defRPr sz="2600" i="1">
          <a:solidFill>
            <a:schemeClr val="tx1"/>
          </a:solidFill>
          <a:latin typeface="Arial Black" pitchFamily="34" charset="0"/>
        </a:defRPr>
      </a:lvl3pPr>
      <a:lvl4pPr algn="l" rtl="0" eaLnBrk="1" fontAlgn="base" hangingPunct="1">
        <a:spcBef>
          <a:spcPct val="0"/>
        </a:spcBef>
        <a:spcAft>
          <a:spcPct val="0"/>
        </a:spcAft>
        <a:defRPr sz="2600" i="1">
          <a:solidFill>
            <a:schemeClr val="tx1"/>
          </a:solidFill>
          <a:latin typeface="Arial Black" pitchFamily="34" charset="0"/>
        </a:defRPr>
      </a:lvl4pPr>
      <a:lvl5pPr algn="l" rtl="0" eaLnBrk="1" fontAlgn="base" hangingPunct="1">
        <a:spcBef>
          <a:spcPct val="0"/>
        </a:spcBef>
        <a:spcAft>
          <a:spcPct val="0"/>
        </a:spcAft>
        <a:defRPr sz="2600" i="1">
          <a:solidFill>
            <a:schemeClr val="tx1"/>
          </a:solidFill>
          <a:latin typeface="Arial Black" pitchFamily="34" charset="0"/>
        </a:defRPr>
      </a:lvl5pPr>
      <a:lvl6pPr marL="457200" algn="l" rtl="0" eaLnBrk="1" fontAlgn="base" hangingPunct="1">
        <a:spcBef>
          <a:spcPct val="0"/>
        </a:spcBef>
        <a:spcAft>
          <a:spcPct val="0"/>
        </a:spcAft>
        <a:defRPr sz="2600" i="1">
          <a:solidFill>
            <a:schemeClr val="tx1"/>
          </a:solidFill>
          <a:latin typeface="Arial Black" pitchFamily="34" charset="0"/>
        </a:defRPr>
      </a:lvl6pPr>
      <a:lvl7pPr marL="914400" algn="l" rtl="0" eaLnBrk="1" fontAlgn="base" hangingPunct="1">
        <a:spcBef>
          <a:spcPct val="0"/>
        </a:spcBef>
        <a:spcAft>
          <a:spcPct val="0"/>
        </a:spcAft>
        <a:defRPr sz="2600" i="1">
          <a:solidFill>
            <a:schemeClr val="tx1"/>
          </a:solidFill>
          <a:latin typeface="Arial Black" pitchFamily="34" charset="0"/>
        </a:defRPr>
      </a:lvl7pPr>
      <a:lvl8pPr marL="1371600" algn="l" rtl="0" eaLnBrk="1" fontAlgn="base" hangingPunct="1">
        <a:spcBef>
          <a:spcPct val="0"/>
        </a:spcBef>
        <a:spcAft>
          <a:spcPct val="0"/>
        </a:spcAft>
        <a:defRPr sz="2600" i="1">
          <a:solidFill>
            <a:schemeClr val="tx1"/>
          </a:solidFill>
          <a:latin typeface="Arial Black" pitchFamily="34" charset="0"/>
        </a:defRPr>
      </a:lvl8pPr>
      <a:lvl9pPr marL="1828800" algn="l" rtl="0" eaLnBrk="1" fontAlgn="base" hangingPunct="1">
        <a:spcBef>
          <a:spcPct val="0"/>
        </a:spcBef>
        <a:spcAft>
          <a:spcPct val="0"/>
        </a:spcAft>
        <a:defRPr sz="2600" i="1">
          <a:solidFill>
            <a:schemeClr val="tx1"/>
          </a:solidFill>
          <a:latin typeface="Arial Black" pitchFamily="34" charset="0"/>
        </a:defRPr>
      </a:lvl9pPr>
    </p:titleStyle>
    <p:bodyStyle>
      <a:lvl1pPr marL="342900" indent="-342900" algn="l" rtl="0" eaLnBrk="1" fontAlgn="base" hangingPunct="1">
        <a:spcBef>
          <a:spcPct val="20000"/>
        </a:spcBef>
        <a:spcAft>
          <a:spcPct val="0"/>
        </a:spcAft>
        <a:buClr>
          <a:srgbClr val="D4272E"/>
        </a:buClr>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085850" indent="-228600" algn="l" rtl="0" eaLnBrk="1" fontAlgn="base" hangingPunct="1">
        <a:spcBef>
          <a:spcPct val="20000"/>
        </a:spcBef>
        <a:spcAft>
          <a:spcPct val="0"/>
        </a:spcAft>
        <a:buChar char="•"/>
        <a:defRPr sz="2200">
          <a:solidFill>
            <a:schemeClr val="tx1"/>
          </a:solidFill>
          <a:latin typeface="+mn-lt"/>
        </a:defRPr>
      </a:lvl3pPr>
      <a:lvl4pPr marL="1428750" indent="-228600" algn="l" rtl="0" eaLnBrk="1" fontAlgn="base" hangingPunct="1">
        <a:spcBef>
          <a:spcPct val="20000"/>
        </a:spcBef>
        <a:spcAft>
          <a:spcPct val="0"/>
        </a:spcAft>
        <a:buChar char="–"/>
        <a:defRPr sz="2000">
          <a:solidFill>
            <a:schemeClr val="tx1"/>
          </a:solidFill>
          <a:latin typeface="+mn-lt"/>
        </a:defRPr>
      </a:lvl4pPr>
      <a:lvl5pPr marL="1771650" indent="-228600" algn="l" rtl="0" eaLnBrk="1" fontAlgn="base" hangingPunct="1">
        <a:spcBef>
          <a:spcPct val="20000"/>
        </a:spcBef>
        <a:spcAft>
          <a:spcPct val="0"/>
        </a:spcAft>
        <a:buClr>
          <a:schemeClr val="tx1"/>
        </a:buClr>
        <a:buChar char="•"/>
        <a:defRPr>
          <a:solidFill>
            <a:schemeClr val="tx1"/>
          </a:solidFill>
          <a:latin typeface="+mn-lt"/>
        </a:defRPr>
      </a:lvl5pPr>
      <a:lvl6pPr marL="2228850" indent="-228600" algn="l" rtl="0" eaLnBrk="1" fontAlgn="base" hangingPunct="1">
        <a:spcBef>
          <a:spcPct val="20000"/>
        </a:spcBef>
        <a:spcAft>
          <a:spcPct val="0"/>
        </a:spcAft>
        <a:buClr>
          <a:schemeClr val="tx1"/>
        </a:buClr>
        <a:buChar char="•"/>
        <a:defRPr>
          <a:solidFill>
            <a:schemeClr val="tx1"/>
          </a:solidFill>
          <a:latin typeface="+mn-lt"/>
        </a:defRPr>
      </a:lvl6pPr>
      <a:lvl7pPr marL="2686050" indent="-228600" algn="l" rtl="0" eaLnBrk="1" fontAlgn="base" hangingPunct="1">
        <a:spcBef>
          <a:spcPct val="20000"/>
        </a:spcBef>
        <a:spcAft>
          <a:spcPct val="0"/>
        </a:spcAft>
        <a:buClr>
          <a:schemeClr val="tx1"/>
        </a:buClr>
        <a:buChar char="•"/>
        <a:defRPr>
          <a:solidFill>
            <a:schemeClr val="tx1"/>
          </a:solidFill>
          <a:latin typeface="+mn-lt"/>
        </a:defRPr>
      </a:lvl7pPr>
      <a:lvl8pPr marL="3143250" indent="-228600" algn="l" rtl="0" eaLnBrk="1" fontAlgn="base" hangingPunct="1">
        <a:spcBef>
          <a:spcPct val="20000"/>
        </a:spcBef>
        <a:spcAft>
          <a:spcPct val="0"/>
        </a:spcAft>
        <a:buClr>
          <a:schemeClr val="tx1"/>
        </a:buClr>
        <a:buChar char="•"/>
        <a:defRPr>
          <a:solidFill>
            <a:schemeClr val="tx1"/>
          </a:solidFill>
          <a:latin typeface="+mn-lt"/>
        </a:defRPr>
      </a:lvl8pPr>
      <a:lvl9pPr marL="3600450" indent="-228600" algn="l" rtl="0" eaLnBrk="1" fontAlgn="base" hangingPunct="1">
        <a:spcBef>
          <a:spcPct val="20000"/>
        </a:spcBef>
        <a:spcAft>
          <a:spcPct val="0"/>
        </a:spcAft>
        <a:buClr>
          <a:schemeClr val="tx1"/>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developer.android.com/"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hyperlink" Target="http://java.oracle.com/" TargetMode="External"/><Relationship Id="rId4" Type="http://schemas.openxmlformats.org/officeDocument/2006/relationships/diagramLayout" Target="../diagrams/layout2.xml"/><Relationship Id="rId9" Type="http://schemas.openxmlformats.org/officeDocument/2006/relationships/hyperlink" Target="http://eclipse.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developer.android.com/guide/topics/fundamentals/activities.html"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youtube.com/watch?v=-Rcrpq11ow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eveloper.android.com/guide/basics/what-is-android.html" TargetMode="External"/><Relationship Id="rId2" Type="http://schemas.openxmlformats.org/officeDocument/2006/relationships/hyperlink" Target="http://developer.android.com/sdk/index.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developer.android.com/guide/topics/manifest/manifest-intro.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d.android.co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Android Programming</a:t>
            </a:r>
            <a:br>
              <a:rPr lang="en-US" dirty="0" smtClean="0"/>
            </a:br>
            <a:r>
              <a:rPr lang="en-US" dirty="0" smtClean="0"/>
              <a:t/>
            </a:r>
            <a:br>
              <a:rPr lang="en-US" dirty="0" smtClean="0"/>
            </a:br>
            <a:r>
              <a:rPr lang="en-US" dirty="0" smtClean="0"/>
              <a:t>Getting Started</a:t>
            </a:r>
            <a:endParaRPr lang="en-US" dirty="0"/>
          </a:p>
        </p:txBody>
      </p:sp>
      <p:sp>
        <p:nvSpPr>
          <p:cNvPr id="3" name="Subtitle 2"/>
          <p:cNvSpPr>
            <a:spLocks noGrp="1"/>
          </p:cNvSpPr>
          <p:nvPr>
            <p:ph type="subTitle" idx="1"/>
          </p:nvPr>
        </p:nvSpPr>
        <p:spPr/>
        <p:txBody>
          <a:bodyPr/>
          <a:lstStyle/>
          <a:p>
            <a:r>
              <a:rPr lang="en-US" dirty="0" smtClean="0"/>
              <a:t>Chris Bursk</a:t>
            </a:r>
          </a:p>
          <a:p>
            <a:r>
              <a:rPr lang="en-US" dirty="0" smtClean="0"/>
              <a:t>David Jones</a:t>
            </a:r>
          </a:p>
          <a:p>
            <a:r>
              <a:rPr lang="en-US" dirty="0" smtClean="0"/>
              <a:t>Ellery Chan</a:t>
            </a:r>
            <a:endParaRPr lang="en-US" dirty="0" smtClean="0"/>
          </a:p>
          <a:p>
            <a:r>
              <a:rPr lang="en-US" dirty="0" smtClean="0"/>
              <a:t>And Others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solidFill>
                  <a:srgbClr val="92D050"/>
                </a:solidFill>
              </a:rPr>
              <a:t>Android</a:t>
            </a:r>
            <a:r>
              <a:rPr lang="en-US" dirty="0" smtClean="0"/>
              <a:t>?</a:t>
            </a:r>
            <a:endParaRPr lang="en-US" dirty="0"/>
          </a:p>
        </p:txBody>
      </p:sp>
      <p:pic>
        <p:nvPicPr>
          <p:cNvPr id="91138" name="Picture 2" descr="https://upload.wikimedia.org/wikipedia/commons/thumb/a/af/Android-System-Architecture.svg/906px-Android-System-Architecture.svg.png"/>
          <p:cNvPicPr>
            <a:picLocks noChangeAspect="1" noChangeArrowheads="1"/>
          </p:cNvPicPr>
          <p:nvPr/>
        </p:nvPicPr>
        <p:blipFill>
          <a:blip r:embed="rId3" cstate="print"/>
          <a:srcRect/>
          <a:stretch>
            <a:fillRect/>
          </a:stretch>
        </p:blipFill>
        <p:spPr bwMode="auto">
          <a:xfrm>
            <a:off x="491483" y="1404804"/>
            <a:ext cx="5878942" cy="4769340"/>
          </a:xfrm>
          <a:prstGeom prst="rect">
            <a:avLst/>
          </a:prstGeom>
          <a:noFill/>
        </p:spPr>
      </p:pic>
      <p:sp>
        <p:nvSpPr>
          <p:cNvPr id="6" name="TextBox 5"/>
          <p:cNvSpPr txBox="1"/>
          <p:nvPr/>
        </p:nvSpPr>
        <p:spPr>
          <a:xfrm>
            <a:off x="6541477" y="5017475"/>
            <a:ext cx="1842171" cy="830997"/>
          </a:xfrm>
          <a:prstGeom prst="rect">
            <a:avLst/>
          </a:prstGeom>
          <a:noFill/>
        </p:spPr>
        <p:txBody>
          <a:bodyPr wrap="none" rtlCol="0">
            <a:spAutoFit/>
          </a:bodyPr>
          <a:lstStyle/>
          <a:p>
            <a:r>
              <a:rPr lang="en-US" dirty="0" smtClean="0">
                <a:latin typeface="+mj-lt"/>
              </a:rPr>
              <a:t>Operating</a:t>
            </a:r>
          </a:p>
          <a:p>
            <a:r>
              <a:rPr lang="en-US" dirty="0" smtClean="0">
                <a:latin typeface="+mj-lt"/>
              </a:rPr>
              <a:t>System</a:t>
            </a:r>
            <a:endParaRPr lang="en-US" dirty="0">
              <a:latin typeface="+mj-lt"/>
            </a:endParaRPr>
          </a:p>
        </p:txBody>
      </p:sp>
      <p:sp>
        <p:nvSpPr>
          <p:cNvPr id="7" name="TextBox 6"/>
          <p:cNvSpPr txBox="1"/>
          <p:nvPr/>
        </p:nvSpPr>
        <p:spPr>
          <a:xfrm>
            <a:off x="6541477" y="3368430"/>
            <a:ext cx="1638590" cy="830997"/>
          </a:xfrm>
          <a:prstGeom prst="rect">
            <a:avLst/>
          </a:prstGeom>
          <a:noFill/>
        </p:spPr>
        <p:txBody>
          <a:bodyPr wrap="none" rtlCol="0">
            <a:spAutoFit/>
          </a:bodyPr>
          <a:lstStyle/>
          <a:p>
            <a:r>
              <a:rPr lang="en-US" dirty="0" smtClean="0">
                <a:latin typeface="+mj-lt"/>
              </a:rPr>
              <a:t>Android</a:t>
            </a:r>
          </a:p>
          <a:p>
            <a:r>
              <a:rPr lang="en-US" dirty="0" smtClean="0">
                <a:latin typeface="+mj-lt"/>
              </a:rPr>
              <a:t>“Engine”</a:t>
            </a:r>
            <a:endParaRPr lang="en-US" dirty="0">
              <a:latin typeface="+mj-lt"/>
            </a:endParaRPr>
          </a:p>
        </p:txBody>
      </p:sp>
      <p:sp>
        <p:nvSpPr>
          <p:cNvPr id="8" name="TextBox 7"/>
          <p:cNvSpPr txBox="1"/>
          <p:nvPr/>
        </p:nvSpPr>
        <p:spPr>
          <a:xfrm>
            <a:off x="6541477" y="2188308"/>
            <a:ext cx="2439835" cy="1200329"/>
          </a:xfrm>
          <a:prstGeom prst="rect">
            <a:avLst/>
          </a:prstGeom>
          <a:noFill/>
        </p:spPr>
        <p:txBody>
          <a:bodyPr wrap="none" rtlCol="0">
            <a:spAutoFit/>
          </a:bodyPr>
          <a:lstStyle/>
          <a:p>
            <a:r>
              <a:rPr lang="en-US" dirty="0" smtClean="0">
                <a:latin typeface="+mj-lt"/>
              </a:rPr>
              <a:t>Android App</a:t>
            </a:r>
            <a:br>
              <a:rPr lang="en-US" dirty="0" smtClean="0">
                <a:latin typeface="+mj-lt"/>
              </a:rPr>
            </a:br>
            <a:r>
              <a:rPr lang="en-US" dirty="0" smtClean="0">
                <a:latin typeface="+mj-lt"/>
              </a:rPr>
              <a:t>Programming</a:t>
            </a:r>
          </a:p>
          <a:p>
            <a:r>
              <a:rPr lang="en-US" dirty="0" smtClean="0">
                <a:latin typeface="+mj-lt"/>
              </a:rPr>
              <a:t>Interface</a:t>
            </a:r>
            <a:endParaRPr lang="en-US" dirty="0">
              <a:latin typeface="+mj-lt"/>
            </a:endParaRPr>
          </a:p>
        </p:txBody>
      </p:sp>
      <p:sp>
        <p:nvSpPr>
          <p:cNvPr id="9" name="TextBox 8"/>
          <p:cNvSpPr txBox="1"/>
          <p:nvPr/>
        </p:nvSpPr>
        <p:spPr>
          <a:xfrm>
            <a:off x="6541477" y="1367695"/>
            <a:ext cx="1806648" cy="830997"/>
          </a:xfrm>
          <a:prstGeom prst="rect">
            <a:avLst/>
          </a:prstGeom>
          <a:noFill/>
        </p:spPr>
        <p:txBody>
          <a:bodyPr wrap="none" rtlCol="0">
            <a:spAutoFit/>
          </a:bodyPr>
          <a:lstStyle/>
          <a:p>
            <a:r>
              <a:rPr lang="en-US" dirty="0" smtClean="0">
                <a:latin typeface="+mj-lt"/>
              </a:rPr>
              <a:t>Android</a:t>
            </a:r>
            <a:br>
              <a:rPr lang="en-US" dirty="0" smtClean="0">
                <a:latin typeface="+mj-lt"/>
              </a:rPr>
            </a:br>
            <a:r>
              <a:rPr lang="en-US" dirty="0" smtClean="0">
                <a:latin typeface="+mj-lt"/>
              </a:rPr>
              <a:t>Programs</a:t>
            </a:r>
            <a:endParaRPr lang="en-US" dirty="0">
              <a:latin typeface="+mj-lt"/>
            </a:endParaRPr>
          </a:p>
        </p:txBody>
      </p:sp>
      <p:sp>
        <p:nvSpPr>
          <p:cNvPr id="10" name="TextBox 9"/>
          <p:cNvSpPr txBox="1"/>
          <p:nvPr/>
        </p:nvSpPr>
        <p:spPr>
          <a:xfrm>
            <a:off x="6353913" y="5799005"/>
            <a:ext cx="2396810" cy="369332"/>
          </a:xfrm>
          <a:prstGeom prst="rect">
            <a:avLst/>
          </a:prstGeom>
          <a:noFill/>
        </p:spPr>
        <p:txBody>
          <a:bodyPr wrap="none" rtlCol="0">
            <a:spAutoFit/>
          </a:bodyPr>
          <a:lstStyle/>
          <a:p>
            <a:r>
              <a:rPr lang="en-US" sz="1800" b="1" spc="-150" dirty="0" smtClean="0">
                <a:latin typeface="+mn-lt"/>
              </a:rPr>
              <a:t>(Operates the hardware)</a:t>
            </a:r>
            <a:endParaRPr lang="en-US" sz="1800" b="1" spc="-150" dirty="0">
              <a:latin typeface="+mn-lt"/>
            </a:endParaRPr>
          </a:p>
        </p:txBody>
      </p:sp>
      <p:sp>
        <p:nvSpPr>
          <p:cNvPr id="12" name="TextBox 11"/>
          <p:cNvSpPr txBox="1"/>
          <p:nvPr/>
        </p:nvSpPr>
        <p:spPr>
          <a:xfrm>
            <a:off x="6541477" y="4204673"/>
            <a:ext cx="2257477" cy="830997"/>
          </a:xfrm>
          <a:prstGeom prst="rect">
            <a:avLst/>
          </a:prstGeom>
          <a:noFill/>
        </p:spPr>
        <p:txBody>
          <a:bodyPr wrap="none" rtlCol="0">
            <a:spAutoFit/>
          </a:bodyPr>
          <a:lstStyle/>
          <a:p>
            <a:r>
              <a:rPr lang="en-US" dirty="0" smtClean="0">
                <a:latin typeface="+mj-lt"/>
              </a:rPr>
              <a:t>Non-Android</a:t>
            </a:r>
            <a:br>
              <a:rPr lang="en-US" dirty="0" smtClean="0">
                <a:latin typeface="+mj-lt"/>
              </a:rPr>
            </a:br>
            <a:r>
              <a:rPr lang="en-US" dirty="0" smtClean="0">
                <a:latin typeface="+mj-lt"/>
              </a:rPr>
              <a:t>Features</a:t>
            </a:r>
            <a:endParaRPr lang="en-US" dirty="0">
              <a:latin typeface="+mj-lt"/>
            </a:endParaRPr>
          </a:p>
        </p:txBody>
      </p:sp>
      <p:cxnSp>
        <p:nvCxnSpPr>
          <p:cNvPr id="14" name="Straight Connector 13"/>
          <p:cNvCxnSpPr/>
          <p:nvPr/>
        </p:nvCxnSpPr>
        <p:spPr bwMode="auto">
          <a:xfrm>
            <a:off x="6377354" y="2164852"/>
            <a:ext cx="2461846" cy="0"/>
          </a:xfrm>
          <a:prstGeom prst="line">
            <a:avLst/>
          </a:prstGeom>
          <a:ln>
            <a:solidFill>
              <a:srgbClr val="92D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bwMode="auto">
          <a:xfrm>
            <a:off x="6377354" y="3352790"/>
            <a:ext cx="2461846" cy="0"/>
          </a:xfrm>
          <a:prstGeom prst="line">
            <a:avLst/>
          </a:prstGeom>
          <a:ln>
            <a:solidFill>
              <a:srgbClr val="92D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a:off x="6611815" y="4251560"/>
            <a:ext cx="2227385" cy="0"/>
          </a:xfrm>
          <a:prstGeom prst="line">
            <a:avLst/>
          </a:prstGeom>
          <a:ln>
            <a:solidFill>
              <a:srgbClr val="92D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a:off x="6377354" y="4978390"/>
            <a:ext cx="2461846" cy="0"/>
          </a:xfrm>
          <a:prstGeom prst="line">
            <a:avLst/>
          </a:prstGeom>
          <a:ln>
            <a:solidFill>
              <a:srgbClr val="92D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flipV="1">
            <a:off x="6377354" y="4259375"/>
            <a:ext cx="242277" cy="359508"/>
          </a:xfrm>
          <a:prstGeom prst="line">
            <a:avLst/>
          </a:prstGeom>
          <a:ln>
            <a:solidFill>
              <a:srgbClr val="92D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898769" y="930030"/>
            <a:ext cx="4985467" cy="461665"/>
          </a:xfrm>
          <a:prstGeom prst="rect">
            <a:avLst/>
          </a:prstGeom>
          <a:noFill/>
        </p:spPr>
        <p:txBody>
          <a:bodyPr wrap="none" rtlCol="0">
            <a:spAutoFit/>
          </a:bodyPr>
          <a:lstStyle/>
          <a:p>
            <a:r>
              <a:rPr lang="en-US" b="1" dirty="0" smtClean="0">
                <a:latin typeface="+mn-lt"/>
              </a:rPr>
              <a:t>All of this is in an Android phone</a:t>
            </a:r>
            <a:endParaRPr lang="en-US" b="1" dirty="0">
              <a:latin typeface="+mn-lt"/>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Overview</a:t>
            </a:r>
            <a:endParaRPr lang="en-US" dirty="0"/>
          </a:p>
        </p:txBody>
      </p:sp>
      <p:sp>
        <p:nvSpPr>
          <p:cNvPr id="3" name="Content Placeholder 2"/>
          <p:cNvSpPr>
            <a:spLocks noGrp="1"/>
          </p:cNvSpPr>
          <p:nvPr>
            <p:ph idx="1"/>
          </p:nvPr>
        </p:nvSpPr>
        <p:spPr/>
        <p:txBody>
          <a:bodyPr/>
          <a:lstStyle/>
          <a:p>
            <a:r>
              <a:rPr lang="en-US" dirty="0" smtClean="0"/>
              <a:t>Android ships with a set of core applications including an email client, SMS program, calendar, maps, browser, contacts, and others. </a:t>
            </a:r>
          </a:p>
          <a:p>
            <a:endParaRPr lang="en-US" dirty="0" smtClean="0"/>
          </a:p>
          <a:p>
            <a:r>
              <a:rPr lang="en-US" dirty="0" smtClean="0"/>
              <a:t>Developers are free to take advantage of the device hardware, access location information, run background services, set alarms, add notifications to the status bar, etc.</a:t>
            </a:r>
          </a:p>
          <a:p>
            <a:endParaRPr lang="en-US" dirty="0" smtClean="0"/>
          </a:p>
          <a:p>
            <a:r>
              <a:rPr lang="en-US" dirty="0" smtClean="0"/>
              <a:t>Developers have full access to the same framework APIs used by the core applications.</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2D050"/>
                </a:solidFill>
              </a:rPr>
              <a:t>Android</a:t>
            </a:r>
            <a:r>
              <a:rPr lang="en-US" dirty="0" smtClean="0"/>
              <a:t> Resources</a:t>
            </a:r>
            <a:endParaRPr lang="en-US" dirty="0"/>
          </a:p>
        </p:txBody>
      </p:sp>
      <p:graphicFrame>
        <p:nvGraphicFramePr>
          <p:cNvPr id="5" name="Content Placeholder 4"/>
          <p:cNvGraphicFramePr>
            <a:graphicFrameLocks noGrp="1"/>
          </p:cNvGraphicFramePr>
          <p:nvPr>
            <p:ph idx="1"/>
          </p:nvPr>
        </p:nvGraphicFramePr>
        <p:xfrm>
          <a:off x="381000" y="1066800"/>
          <a:ext cx="8229600" cy="514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750278" y="1953846"/>
            <a:ext cx="3002617" cy="338554"/>
          </a:xfrm>
          <a:prstGeom prst="rect">
            <a:avLst/>
          </a:prstGeom>
          <a:noFill/>
        </p:spPr>
        <p:txBody>
          <a:bodyPr wrap="none" rtlCol="0">
            <a:spAutoFit/>
          </a:bodyPr>
          <a:lstStyle/>
          <a:p>
            <a:r>
              <a:rPr lang="en-US" sz="1600" b="1" dirty="0" smtClean="0">
                <a:latin typeface="+mn-lt"/>
                <a:hlinkClick r:id="rId8"/>
              </a:rPr>
              <a:t>http://developer.android.com</a:t>
            </a:r>
            <a:endParaRPr lang="en-US" sz="1600" b="1" dirty="0">
              <a:latin typeface="+mn-lt"/>
            </a:endParaRPr>
          </a:p>
        </p:txBody>
      </p:sp>
      <p:sp>
        <p:nvSpPr>
          <p:cNvPr id="7" name="TextBox 6"/>
          <p:cNvSpPr txBox="1"/>
          <p:nvPr/>
        </p:nvSpPr>
        <p:spPr>
          <a:xfrm>
            <a:off x="6885355" y="3759201"/>
            <a:ext cx="1840568" cy="338554"/>
          </a:xfrm>
          <a:prstGeom prst="rect">
            <a:avLst/>
          </a:prstGeom>
          <a:noFill/>
        </p:spPr>
        <p:txBody>
          <a:bodyPr wrap="none" rtlCol="0">
            <a:spAutoFit/>
          </a:bodyPr>
          <a:lstStyle/>
          <a:p>
            <a:r>
              <a:rPr lang="en-US" sz="1600" b="1" dirty="0" smtClean="0">
                <a:latin typeface="+mn-lt"/>
                <a:hlinkClick r:id="rId9"/>
              </a:rPr>
              <a:t>http://eclipse.org</a:t>
            </a:r>
            <a:endParaRPr lang="en-US" sz="1600" b="1" dirty="0">
              <a:latin typeface="+mn-lt"/>
            </a:endParaRPr>
          </a:p>
        </p:txBody>
      </p:sp>
      <p:sp>
        <p:nvSpPr>
          <p:cNvPr id="8" name="TextBox 7"/>
          <p:cNvSpPr txBox="1"/>
          <p:nvPr/>
        </p:nvSpPr>
        <p:spPr>
          <a:xfrm>
            <a:off x="1055078" y="5799015"/>
            <a:ext cx="1693092" cy="338554"/>
          </a:xfrm>
          <a:prstGeom prst="rect">
            <a:avLst/>
          </a:prstGeom>
          <a:noFill/>
        </p:spPr>
        <p:txBody>
          <a:bodyPr wrap="none" rtlCol="0">
            <a:spAutoFit/>
          </a:bodyPr>
          <a:lstStyle/>
          <a:p>
            <a:r>
              <a:rPr lang="en-US" sz="1600" b="1" dirty="0" smtClean="0">
                <a:latin typeface="+mn-lt"/>
                <a:hlinkClick r:id="rId10"/>
              </a:rPr>
              <a:t>http://java. com</a:t>
            </a:r>
            <a:endParaRPr lang="en-US" sz="1600" b="1" dirty="0">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developer.android.com</a:t>
            </a:r>
            <a:endParaRPr lang="en-US" dirty="0"/>
          </a:p>
        </p:txBody>
      </p:sp>
      <p:pic>
        <p:nvPicPr>
          <p:cNvPr id="4" name="Snagit_PPT9270" descr="PPT9270.png"/>
          <p:cNvPicPr>
            <a:picLocks noChangeAspect="1"/>
          </p:cNvPicPr>
          <p:nvPr/>
        </p:nvPicPr>
        <p:blipFill>
          <a:blip r:embed="rId3" cstate="print"/>
          <a:stretch>
            <a:fillRect/>
          </a:stretch>
        </p:blipFill>
        <p:spPr>
          <a:xfrm>
            <a:off x="973268" y="972995"/>
            <a:ext cx="7197464" cy="533402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and Concepts</a:t>
            </a:r>
            <a:endParaRPr lang="en-US" dirty="0"/>
          </a:p>
        </p:txBody>
      </p:sp>
      <p:sp>
        <p:nvSpPr>
          <p:cNvPr id="3" name="Content Placeholder 2"/>
          <p:cNvSpPr>
            <a:spLocks noGrp="1"/>
          </p:cNvSpPr>
          <p:nvPr>
            <p:ph idx="1"/>
          </p:nvPr>
        </p:nvSpPr>
        <p:spPr/>
        <p:txBody>
          <a:bodyPr/>
          <a:lstStyle/>
          <a:p>
            <a:r>
              <a:rPr lang="en-US" dirty="0" smtClean="0"/>
              <a:t>Java and XML are the primary programming languages used in Android development</a:t>
            </a:r>
          </a:p>
          <a:p>
            <a:r>
              <a:rPr lang="en-US" dirty="0" smtClean="0"/>
              <a:t>XML files are used to “layout” the screen</a:t>
            </a:r>
          </a:p>
          <a:p>
            <a:pPr lvl="1"/>
            <a:r>
              <a:rPr lang="en-US" dirty="0" smtClean="0"/>
              <a:t>The blueprint for where items are on the screen</a:t>
            </a:r>
          </a:p>
          <a:p>
            <a:r>
              <a:rPr lang="en-US" dirty="0" smtClean="0"/>
              <a:t>Java files are used to “control” the screen</a:t>
            </a:r>
          </a:p>
          <a:p>
            <a:pPr lvl="1"/>
            <a:r>
              <a:rPr lang="en-US" dirty="0" smtClean="0"/>
              <a:t>Actions needed to interact with the screen</a:t>
            </a:r>
          </a:p>
          <a:p>
            <a:pPr lvl="1"/>
            <a:r>
              <a:rPr lang="en-US" dirty="0" smtClean="0"/>
              <a:t>Needs to be told about its applicable XML file</a:t>
            </a:r>
          </a:p>
          <a:p>
            <a:endParaRPr lang="en-US" dirty="0" smtClean="0"/>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534227" y="4811485"/>
            <a:ext cx="1113971" cy="1670957"/>
          </a:xfrm>
          <a:prstGeom prst="rect">
            <a:avLst/>
          </a:prstGeom>
          <a:noFill/>
          <a:ln w="9525">
            <a:noFill/>
            <a:miter lim="800000"/>
            <a:headEnd/>
            <a:tailEnd/>
          </a:ln>
        </p:spPr>
      </p:pic>
      <p:sp>
        <p:nvSpPr>
          <p:cNvPr id="7" name="Rectangle 6"/>
          <p:cNvSpPr/>
          <p:nvPr/>
        </p:nvSpPr>
        <p:spPr bwMode="auto">
          <a:xfrm>
            <a:off x="1505415" y="4441371"/>
            <a:ext cx="1684100" cy="148045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Roboto" pitchFamily="2" charset="0"/>
                <a:ea typeface="Roboto" pitchFamily="2" charset="0"/>
              </a:rPr>
              <a:t>XML</a:t>
            </a:r>
            <a:r>
              <a:rPr kumimoji="0" lang="en-US" sz="2400" b="0" i="0" u="none" strike="noStrike" cap="none" normalizeH="0" dirty="0" smtClean="0">
                <a:ln>
                  <a:noFill/>
                </a:ln>
                <a:solidFill>
                  <a:schemeClr val="tx1"/>
                </a:solidFill>
                <a:effectLst/>
                <a:latin typeface="Roboto" pitchFamily="2" charset="0"/>
                <a:ea typeface="Roboto" pitchFamily="2" charset="0"/>
              </a:rPr>
              <a:t> file</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smtClean="0">
                <a:latin typeface="Roboto" pitchFamily="2" charset="0"/>
                <a:ea typeface="Roboto" pitchFamily="2" charset="0"/>
              </a:rPr>
              <a:t>Draw the screen</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Put big dog picture at the top of the screen</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lang="en-US" sz="1000" dirty="0" smtClean="0">
                <a:latin typeface="Roboto" pitchFamily="2" charset="0"/>
                <a:ea typeface="Roboto" pitchFamily="2" charset="0"/>
              </a:rPr>
              <a:t>Then put text below it</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Then…etc…..</a:t>
            </a:r>
          </a:p>
        </p:txBody>
      </p:sp>
      <p:sp>
        <p:nvSpPr>
          <p:cNvPr id="13" name="Rectangle 12"/>
          <p:cNvSpPr/>
          <p:nvPr/>
        </p:nvSpPr>
        <p:spPr bwMode="auto">
          <a:xfrm>
            <a:off x="5007431" y="4452257"/>
            <a:ext cx="1850569" cy="149134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Roboto" pitchFamily="2" charset="0"/>
                <a:ea typeface="Roboto" pitchFamily="2" charset="0"/>
              </a:rPr>
              <a:t>Java</a:t>
            </a:r>
            <a:r>
              <a:rPr kumimoji="0" lang="en-US" sz="2400" b="0" i="0" u="none" strike="noStrike" cap="none" normalizeH="0" dirty="0" smtClean="0">
                <a:ln>
                  <a:noFill/>
                </a:ln>
                <a:solidFill>
                  <a:schemeClr val="tx1"/>
                </a:solidFill>
                <a:effectLst/>
                <a:latin typeface="Roboto" pitchFamily="2" charset="0"/>
                <a:ea typeface="Roboto" pitchFamily="2" charset="0"/>
              </a:rPr>
              <a:t> file</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smtClean="0">
                <a:latin typeface="Roboto" pitchFamily="2" charset="0"/>
                <a:ea typeface="Roboto" pitchFamily="2" charset="0"/>
              </a:rPr>
              <a:t>Control the screen interactions</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When the user taps on the picture of the dog – open a full size image</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lang="en-US" sz="1000" dirty="0" smtClean="0">
                <a:latin typeface="Roboto" pitchFamily="2" charset="0"/>
                <a:ea typeface="Roboto" pitchFamily="2" charset="0"/>
              </a:rPr>
              <a:t>Do something else…</a:t>
            </a:r>
            <a:endParaRPr kumimoji="0" lang="en-US" sz="1000" b="0" i="0" u="none" strike="noStrike" cap="none" normalizeH="0" dirty="0" smtClean="0">
              <a:ln>
                <a:noFill/>
              </a:ln>
              <a:solidFill>
                <a:schemeClr val="tx1"/>
              </a:solidFill>
              <a:effectLst/>
              <a:latin typeface="Roboto" pitchFamily="2" charset="0"/>
              <a:ea typeface="Roboto" pitchFamily="2" charset="0"/>
            </a:endParaRPr>
          </a:p>
        </p:txBody>
      </p:sp>
      <p:cxnSp>
        <p:nvCxnSpPr>
          <p:cNvPr id="35" name="Elbow Connector 34"/>
          <p:cNvCxnSpPr>
            <a:stCxn id="13" idx="2"/>
            <a:endCxn id="1026" idx="3"/>
          </p:cNvCxnSpPr>
          <p:nvPr/>
        </p:nvCxnSpPr>
        <p:spPr bwMode="auto">
          <a:xfrm rot="5400000" flipH="1">
            <a:off x="5142139" y="5153023"/>
            <a:ext cx="296636" cy="1284518"/>
          </a:xfrm>
          <a:prstGeom prst="bentConnector4">
            <a:avLst>
              <a:gd name="adj1" fmla="val -77064"/>
              <a:gd name="adj2" fmla="val 86017"/>
            </a:avLst>
          </a:prstGeom>
          <a:solidFill>
            <a:schemeClr val="accent1"/>
          </a:solidFill>
          <a:ln w="9525" cap="flat" cmpd="sng" algn="ctr">
            <a:solidFill>
              <a:schemeClr val="tx1"/>
            </a:solidFill>
            <a:prstDash val="solid"/>
            <a:round/>
            <a:headEnd type="none" w="med" len="med"/>
            <a:tailEnd type="arrow"/>
          </a:ln>
          <a:effectLst/>
        </p:spPr>
      </p:cxnSp>
      <p:cxnSp>
        <p:nvCxnSpPr>
          <p:cNvPr id="39" name="Elbow Connector 38"/>
          <p:cNvCxnSpPr>
            <a:stCxn id="7" idx="2"/>
            <a:endCxn id="1026" idx="1"/>
          </p:cNvCxnSpPr>
          <p:nvPr/>
        </p:nvCxnSpPr>
        <p:spPr bwMode="auto">
          <a:xfrm rot="5400000" flipH="1" flipV="1">
            <a:off x="2803413" y="5191016"/>
            <a:ext cx="274865" cy="1186762"/>
          </a:xfrm>
          <a:prstGeom prst="bentConnector4">
            <a:avLst>
              <a:gd name="adj1" fmla="val -83168"/>
              <a:gd name="adj2" fmla="val 85477"/>
            </a:avLst>
          </a:prstGeom>
          <a:solidFill>
            <a:schemeClr val="accent1"/>
          </a:solidFill>
          <a:ln w="9525" cap="flat" cmpd="sng" algn="ctr">
            <a:solidFill>
              <a:schemeClr val="tx1"/>
            </a:solidFill>
            <a:prstDash val="solid"/>
            <a:round/>
            <a:headEnd type="none" w="med" len="med"/>
            <a:tailEnd type="arrow"/>
          </a:ln>
          <a:effectLst/>
        </p:spPr>
      </p:cxnSp>
      <p:cxnSp>
        <p:nvCxnSpPr>
          <p:cNvPr id="43" name="Elbow Connector 42"/>
          <p:cNvCxnSpPr>
            <a:stCxn id="13" idx="0"/>
            <a:endCxn id="7" idx="0"/>
          </p:cNvCxnSpPr>
          <p:nvPr/>
        </p:nvCxnSpPr>
        <p:spPr bwMode="auto">
          <a:xfrm rot="16200000" flipV="1">
            <a:off x="4134648" y="2654188"/>
            <a:ext cx="10886" cy="3585251"/>
          </a:xfrm>
          <a:prstGeom prst="bentConnector3">
            <a:avLst>
              <a:gd name="adj1" fmla="val 2199945"/>
            </a:avLst>
          </a:prstGeom>
          <a:solidFill>
            <a:schemeClr val="accent1"/>
          </a:solidFill>
          <a:ln w="9525" cap="flat" cmpd="sng" algn="ctr">
            <a:solidFill>
              <a:schemeClr val="tx1"/>
            </a:solidFill>
            <a:prstDash val="solid"/>
            <a:round/>
            <a:headEnd type="none" w="med" len="med"/>
            <a:tailEnd type="arrow"/>
          </a:ln>
          <a:effectLst/>
        </p:spPr>
      </p:cxnSp>
      <p:sp>
        <p:nvSpPr>
          <p:cNvPr id="55" name="Rectangle 54"/>
          <p:cNvSpPr/>
          <p:nvPr/>
        </p:nvSpPr>
        <p:spPr>
          <a:xfrm rot="677051">
            <a:off x="6142646" y="5041472"/>
            <a:ext cx="3103414"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a</a:t>
            </a: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ka an </a:t>
            </a:r>
          </a:p>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“Activity”</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IDE, ADT, Workflow</a:t>
            </a:r>
            <a:endParaRPr lang="en-US" dirty="0"/>
          </a:p>
        </p:txBody>
      </p:sp>
      <p:sp>
        <p:nvSpPr>
          <p:cNvPr id="5" name="TextBox 4"/>
          <p:cNvSpPr txBox="1"/>
          <p:nvPr/>
        </p:nvSpPr>
        <p:spPr>
          <a:xfrm>
            <a:off x="672123" y="890957"/>
            <a:ext cx="6494085" cy="830997"/>
          </a:xfrm>
          <a:prstGeom prst="rect">
            <a:avLst/>
          </a:prstGeom>
          <a:noFill/>
        </p:spPr>
        <p:txBody>
          <a:bodyPr wrap="none" rtlCol="0">
            <a:spAutoFit/>
          </a:bodyPr>
          <a:lstStyle/>
          <a:p>
            <a:r>
              <a:rPr lang="en-US" b="1" dirty="0" smtClean="0">
                <a:solidFill>
                  <a:srgbClr val="92D050"/>
                </a:solidFill>
                <a:latin typeface="+mn-lt"/>
              </a:rPr>
              <a:t>IDE</a:t>
            </a:r>
            <a:r>
              <a:rPr lang="en-US" b="1" dirty="0" smtClean="0">
                <a:latin typeface="+mn-lt"/>
              </a:rPr>
              <a:t>:  </a:t>
            </a:r>
            <a:r>
              <a:rPr lang="en-US" b="1" dirty="0" smtClean="0">
                <a:solidFill>
                  <a:srgbClr val="92D050"/>
                </a:solidFill>
                <a:latin typeface="+mn-lt"/>
              </a:rPr>
              <a:t>I</a:t>
            </a:r>
            <a:r>
              <a:rPr lang="en-US" b="1" dirty="0" smtClean="0">
                <a:latin typeface="+mn-lt"/>
              </a:rPr>
              <a:t>nteractive </a:t>
            </a:r>
            <a:r>
              <a:rPr lang="en-US" b="1" dirty="0" smtClean="0">
                <a:solidFill>
                  <a:srgbClr val="92D050"/>
                </a:solidFill>
                <a:latin typeface="+mn-lt"/>
              </a:rPr>
              <a:t>D</a:t>
            </a:r>
            <a:r>
              <a:rPr lang="en-US" b="1" dirty="0" smtClean="0">
                <a:latin typeface="+mn-lt"/>
              </a:rPr>
              <a:t>evelopment </a:t>
            </a:r>
            <a:r>
              <a:rPr lang="en-US" b="1" dirty="0" smtClean="0">
                <a:solidFill>
                  <a:srgbClr val="92D050"/>
                </a:solidFill>
                <a:latin typeface="+mn-lt"/>
              </a:rPr>
              <a:t>E</a:t>
            </a:r>
            <a:r>
              <a:rPr lang="en-US" b="1" dirty="0" smtClean="0">
                <a:latin typeface="+mn-lt"/>
              </a:rPr>
              <a:t>nvironment</a:t>
            </a:r>
            <a:br>
              <a:rPr lang="en-US" b="1" dirty="0" smtClean="0">
                <a:latin typeface="+mn-lt"/>
              </a:rPr>
            </a:br>
            <a:r>
              <a:rPr lang="en-US" b="1" dirty="0" smtClean="0">
                <a:solidFill>
                  <a:srgbClr val="92D050"/>
                </a:solidFill>
                <a:latin typeface="+mn-lt"/>
              </a:rPr>
              <a:t>ADT</a:t>
            </a:r>
            <a:r>
              <a:rPr lang="en-US" b="1" dirty="0" smtClean="0">
                <a:latin typeface="+mn-lt"/>
              </a:rPr>
              <a:t>:  </a:t>
            </a:r>
            <a:r>
              <a:rPr lang="en-US" b="1" dirty="0" smtClean="0">
                <a:solidFill>
                  <a:srgbClr val="92D050"/>
                </a:solidFill>
                <a:latin typeface="+mn-lt"/>
              </a:rPr>
              <a:t>A</a:t>
            </a:r>
            <a:r>
              <a:rPr lang="en-US" b="1" dirty="0" smtClean="0">
                <a:latin typeface="+mn-lt"/>
              </a:rPr>
              <a:t>ndroid </a:t>
            </a:r>
            <a:r>
              <a:rPr lang="en-US" b="1" dirty="0" smtClean="0">
                <a:solidFill>
                  <a:srgbClr val="92D050"/>
                </a:solidFill>
                <a:latin typeface="+mn-lt"/>
              </a:rPr>
              <a:t>D</a:t>
            </a:r>
            <a:r>
              <a:rPr lang="en-US" b="1" dirty="0" smtClean="0">
                <a:latin typeface="+mn-lt"/>
              </a:rPr>
              <a:t>evelopment </a:t>
            </a:r>
            <a:r>
              <a:rPr lang="en-US" b="1" dirty="0" smtClean="0">
                <a:solidFill>
                  <a:srgbClr val="92D050"/>
                </a:solidFill>
                <a:latin typeface="+mn-lt"/>
              </a:rPr>
              <a:t>T</a:t>
            </a:r>
            <a:r>
              <a:rPr lang="en-US" b="1" dirty="0" smtClean="0">
                <a:latin typeface="+mn-lt"/>
              </a:rPr>
              <a:t>ools</a:t>
            </a:r>
            <a:endParaRPr lang="en-US" b="1" dirty="0">
              <a:latin typeface="+mn-lt"/>
            </a:endParaRPr>
          </a:p>
        </p:txBody>
      </p:sp>
      <p:pic>
        <p:nvPicPr>
          <p:cNvPr id="97290" name="Picture 10" descr="http://images.clipartpanda.com/typing-clipart-16-COLOR.png"/>
          <p:cNvPicPr>
            <a:picLocks noChangeAspect="1" noChangeArrowheads="1"/>
          </p:cNvPicPr>
          <p:nvPr/>
        </p:nvPicPr>
        <p:blipFill>
          <a:blip r:embed="rId3" cstate="print"/>
          <a:srcRect/>
          <a:stretch>
            <a:fillRect/>
          </a:stretch>
        </p:blipFill>
        <p:spPr bwMode="auto">
          <a:xfrm flipH="1">
            <a:off x="423163" y="2479406"/>
            <a:ext cx="1525424" cy="1631486"/>
          </a:xfrm>
          <a:prstGeom prst="rect">
            <a:avLst/>
          </a:prstGeom>
          <a:noFill/>
        </p:spPr>
      </p:pic>
      <p:grpSp>
        <p:nvGrpSpPr>
          <p:cNvPr id="26" name="Group 25"/>
          <p:cNvGrpSpPr/>
          <p:nvPr/>
        </p:nvGrpSpPr>
        <p:grpSpPr>
          <a:xfrm>
            <a:off x="2669440" y="1792167"/>
            <a:ext cx="2895114" cy="1523020"/>
            <a:chOff x="3193072" y="1878136"/>
            <a:chExt cx="2895114" cy="1523020"/>
          </a:xfrm>
        </p:grpSpPr>
        <p:sp>
          <p:nvSpPr>
            <p:cNvPr id="14" name="Rectangle 13"/>
            <p:cNvSpPr/>
            <p:nvPr/>
          </p:nvSpPr>
          <p:spPr>
            <a:xfrm>
              <a:off x="3193072" y="1878136"/>
              <a:ext cx="1523020" cy="1523020"/>
            </a:xfrm>
            <a:prstGeom prst="rect">
              <a:avLst/>
            </a:prstGeom>
            <a:blipFill rotWithShape="0">
              <a:blip r:embed="rId4" cstate="print"/>
              <a:stretch>
                <a:fillRect/>
              </a:stretch>
            </a:blipFill>
            <a:ln>
              <a:noFill/>
            </a:ln>
            <a:effectLst>
              <a:outerShdw blurRad="50800" dist="38100" dir="2700000" algn="tl" rotWithShape="0">
                <a:prstClr val="black">
                  <a:alpha val="40000"/>
                </a:prstClr>
              </a:outerShdw>
            </a:effectLst>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15" name="Oval 4"/>
            <p:cNvSpPr/>
            <p:nvPr/>
          </p:nvSpPr>
          <p:spPr>
            <a:xfrm>
              <a:off x="4806462" y="2196122"/>
              <a:ext cx="1281724" cy="810054"/>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Eclipse</a:t>
              </a:r>
              <a:br>
                <a:rPr lang="en-US" sz="2000" b="1" kern="1200" dirty="0" smtClean="0">
                  <a:solidFill>
                    <a:srgbClr val="92D050"/>
                  </a:solidFill>
                  <a:effectLst>
                    <a:outerShdw blurRad="38100" dist="38100" dir="2700000" algn="tl">
                      <a:srgbClr val="000000">
                        <a:alpha val="43137"/>
                      </a:srgbClr>
                    </a:outerShdw>
                  </a:effectLst>
                </a:rPr>
              </a:br>
              <a:r>
                <a:rPr lang="en-US" sz="2000" b="1" kern="1200" dirty="0" smtClean="0">
                  <a:solidFill>
                    <a:srgbClr val="92D050"/>
                  </a:solidFill>
                  <a:effectLst>
                    <a:outerShdw blurRad="38100" dist="38100" dir="2700000" algn="tl">
                      <a:srgbClr val="000000">
                        <a:alpha val="43137"/>
                      </a:srgbClr>
                    </a:outerShdw>
                  </a:effectLst>
                </a:rPr>
                <a:t>IDE + ADT</a:t>
              </a:r>
              <a:endParaRPr lang="en-US" sz="2000" b="1" kern="1200" dirty="0">
                <a:solidFill>
                  <a:srgbClr val="92D050"/>
                </a:solidFill>
                <a:effectLst>
                  <a:outerShdw blurRad="38100" dist="38100" dir="2700000" algn="tl">
                    <a:srgbClr val="000000">
                      <a:alpha val="43137"/>
                    </a:srgbClr>
                  </a:outerShdw>
                </a:effectLst>
              </a:endParaRPr>
            </a:p>
          </p:txBody>
        </p:sp>
      </p:grpSp>
      <p:grpSp>
        <p:nvGrpSpPr>
          <p:cNvPr id="43" name="Group 42"/>
          <p:cNvGrpSpPr/>
          <p:nvPr/>
        </p:nvGrpSpPr>
        <p:grpSpPr>
          <a:xfrm>
            <a:off x="2267682" y="4678617"/>
            <a:ext cx="1241426" cy="1735064"/>
            <a:chOff x="2267682" y="4678617"/>
            <a:chExt cx="1241426" cy="1735064"/>
          </a:xfrm>
        </p:grpSpPr>
        <p:sp>
          <p:nvSpPr>
            <p:cNvPr id="24" name="Oval 4"/>
            <p:cNvSpPr/>
            <p:nvPr/>
          </p:nvSpPr>
          <p:spPr>
            <a:xfrm>
              <a:off x="2290701" y="5705228"/>
              <a:ext cx="1194960" cy="70845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Java</a:t>
              </a:r>
              <a:br>
                <a:rPr lang="en-US" sz="2000" b="1" kern="1200" dirty="0" smtClean="0">
                  <a:solidFill>
                    <a:srgbClr val="92D050"/>
                  </a:solidFill>
                  <a:effectLst>
                    <a:outerShdw blurRad="38100" dist="38100" dir="2700000" algn="tl">
                      <a:srgbClr val="000000">
                        <a:alpha val="43137"/>
                      </a:srgbClr>
                    </a:outerShdw>
                  </a:effectLst>
                </a:rPr>
              </a:br>
              <a:r>
                <a:rPr lang="en-US" sz="2000" b="1" kern="1200" dirty="0" smtClean="0">
                  <a:solidFill>
                    <a:srgbClr val="92D050"/>
                  </a:solidFill>
                  <a:effectLst>
                    <a:outerShdw blurRad="38100" dist="38100" dir="2700000" algn="tl">
                      <a:srgbClr val="000000">
                        <a:alpha val="43137"/>
                      </a:srgbClr>
                    </a:outerShdw>
                  </a:effectLst>
                </a:rPr>
                <a:t>Compiler</a:t>
              </a:r>
              <a:endParaRPr lang="en-US" sz="2000" b="1" kern="1200" dirty="0">
                <a:solidFill>
                  <a:srgbClr val="92D050"/>
                </a:solidFill>
                <a:effectLst>
                  <a:outerShdw blurRad="38100" dist="38100" dir="2700000" algn="tl">
                    <a:srgbClr val="000000">
                      <a:alpha val="43137"/>
                    </a:srgbClr>
                  </a:outerShdw>
                </a:effectLst>
              </a:endParaRPr>
            </a:p>
          </p:txBody>
        </p:sp>
        <p:pic>
          <p:nvPicPr>
            <p:cNvPr id="97292" name="Picture 12" descr="http://cdn.slashgear.com/wp-content/uploads/2013/01/java.png"/>
            <p:cNvPicPr>
              <a:picLocks noChangeAspect="1" noChangeArrowheads="1"/>
            </p:cNvPicPr>
            <p:nvPr/>
          </p:nvPicPr>
          <p:blipFill>
            <a:blip r:embed="rId5" cstate="print"/>
            <a:srcRect/>
            <a:stretch>
              <a:fillRect/>
            </a:stretch>
          </p:blipFill>
          <p:spPr bwMode="auto">
            <a:xfrm>
              <a:off x="2267682" y="4678617"/>
              <a:ext cx="1241426" cy="1055062"/>
            </a:xfrm>
            <a:prstGeom prst="rect">
              <a:avLst/>
            </a:prstGeom>
            <a:ln>
              <a:solidFill>
                <a:schemeClr val="tx1"/>
              </a:solidFill>
            </a:ln>
            <a:effectLst>
              <a:outerShdw blurRad="50800" dist="38100" dir="2700000" algn="tl" rotWithShape="0">
                <a:prstClr val="black">
                  <a:alpha val="40000"/>
                </a:prstClr>
              </a:outerShdw>
            </a:effectLst>
          </p:spPr>
        </p:pic>
      </p:grpSp>
      <p:grpSp>
        <p:nvGrpSpPr>
          <p:cNvPr id="44" name="Group 43"/>
          <p:cNvGrpSpPr/>
          <p:nvPr/>
        </p:nvGrpSpPr>
        <p:grpSpPr>
          <a:xfrm>
            <a:off x="4916670" y="3313725"/>
            <a:ext cx="1194960" cy="1716633"/>
            <a:chOff x="5221470" y="3298094"/>
            <a:chExt cx="1194960" cy="1716633"/>
          </a:xfrm>
        </p:grpSpPr>
        <p:grpSp>
          <p:nvGrpSpPr>
            <p:cNvPr id="19" name="Group 18"/>
            <p:cNvGrpSpPr/>
            <p:nvPr/>
          </p:nvGrpSpPr>
          <p:grpSpPr>
            <a:xfrm>
              <a:off x="5308601" y="3298094"/>
              <a:ext cx="1012092" cy="1012092"/>
              <a:chOff x="3353289" y="2002803"/>
              <a:chExt cx="1523020" cy="1523020"/>
            </a:xfrm>
            <a:scene3d>
              <a:camera prst="orthographicFront"/>
              <a:lightRig rig="flat" dir="t"/>
            </a:scene3d>
          </p:grpSpPr>
          <p:sp>
            <p:nvSpPr>
              <p:cNvPr id="20" name="Oval 19"/>
              <p:cNvSpPr/>
              <p:nvPr/>
            </p:nvSpPr>
            <p:spPr>
              <a:xfrm>
                <a:off x="3353289" y="2002803"/>
                <a:ext cx="1523020" cy="1523020"/>
              </a:xfrm>
              <a:prstGeom prst="ellipse">
                <a:avLst/>
              </a:prstGeom>
              <a:blipFill rotWithShape="0">
                <a:blip r:embed="rId6" cstate="print"/>
                <a:stretch>
                  <a:fillRect/>
                </a:stretch>
              </a:blipFill>
              <a:sp3d prstMaterial="plastic">
                <a:bevelT w="120900" h="88900"/>
                <a:bevelB w="88900" h="31750" prst="angle"/>
              </a:sp3d>
            </p:spPr>
            <p:style>
              <a:lnRef idx="0">
                <a:schemeClr val="lt2">
                  <a:hueOff val="0"/>
                  <a:satOff val="0"/>
                  <a:lumOff val="0"/>
                  <a:alphaOff val="0"/>
                </a:schemeClr>
              </a:lnRef>
              <a:fillRef idx="3">
                <a:scrgbClr r="0" g="0" b="0"/>
              </a:fillRef>
              <a:effectRef idx="2">
                <a:schemeClr val="dk2">
                  <a:hueOff val="0"/>
                  <a:satOff val="0"/>
                  <a:lumOff val="0"/>
                  <a:alphaOff val="0"/>
                </a:schemeClr>
              </a:effectRef>
              <a:fontRef idx="minor">
                <a:schemeClr val="lt1"/>
              </a:fontRef>
            </p:style>
          </p:sp>
          <p:sp>
            <p:nvSpPr>
              <p:cNvPr id="21" name="Oval 4"/>
              <p:cNvSpPr/>
              <p:nvPr/>
            </p:nvSpPr>
            <p:spPr>
              <a:xfrm>
                <a:off x="3576330" y="2225844"/>
                <a:ext cx="1076938" cy="107693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smtClean="0"/>
                  <a:t> </a:t>
                </a:r>
                <a:endParaRPr lang="en-US" sz="6500" kern="1200" dirty="0"/>
              </a:p>
            </p:txBody>
          </p:sp>
        </p:grpSp>
        <p:sp>
          <p:nvSpPr>
            <p:cNvPr id="42" name="Oval 4"/>
            <p:cNvSpPr/>
            <p:nvPr/>
          </p:nvSpPr>
          <p:spPr>
            <a:xfrm>
              <a:off x="5221470" y="4306274"/>
              <a:ext cx="1194960" cy="70845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Android</a:t>
              </a:r>
              <a:br>
                <a:rPr lang="en-US" sz="2000" b="1" kern="1200" dirty="0" smtClean="0">
                  <a:solidFill>
                    <a:srgbClr val="92D050"/>
                  </a:solidFill>
                  <a:effectLst>
                    <a:outerShdw blurRad="38100" dist="38100" dir="2700000" algn="tl">
                      <a:srgbClr val="000000">
                        <a:alpha val="43137"/>
                      </a:srgbClr>
                    </a:outerShdw>
                  </a:effectLst>
                </a:rPr>
              </a:br>
              <a:r>
                <a:rPr lang="en-US" sz="2000" b="1" kern="1200" dirty="0" smtClean="0">
                  <a:solidFill>
                    <a:srgbClr val="92D050"/>
                  </a:solidFill>
                  <a:effectLst>
                    <a:outerShdw blurRad="38100" dist="38100" dir="2700000" algn="tl">
                      <a:srgbClr val="000000">
                        <a:alpha val="43137"/>
                      </a:srgbClr>
                    </a:outerShdw>
                  </a:effectLst>
                </a:rPr>
                <a:t>App</a:t>
              </a:r>
              <a:endParaRPr lang="en-US" sz="2000" b="1" kern="1200" dirty="0">
                <a:solidFill>
                  <a:srgbClr val="92D050"/>
                </a:solidFill>
                <a:effectLst>
                  <a:outerShdw blurRad="38100" dist="38100" dir="2700000" algn="tl">
                    <a:srgbClr val="000000">
                      <a:alpha val="43137"/>
                    </a:srgbClr>
                  </a:outerShdw>
                </a:effectLst>
              </a:endParaRPr>
            </a:p>
          </p:txBody>
        </p:sp>
      </p:grpSp>
      <p:sp>
        <p:nvSpPr>
          <p:cNvPr id="36" name="Oval 4"/>
          <p:cNvSpPr/>
          <p:nvPr/>
        </p:nvSpPr>
        <p:spPr>
          <a:xfrm>
            <a:off x="5479381" y="1922580"/>
            <a:ext cx="1194960" cy="70845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Virtual</a:t>
            </a:r>
            <a:br>
              <a:rPr lang="en-US" sz="2000" b="1" kern="1200" dirty="0" smtClean="0">
                <a:solidFill>
                  <a:srgbClr val="92D050"/>
                </a:solidFill>
                <a:effectLst>
                  <a:outerShdw blurRad="38100" dist="38100" dir="2700000" algn="tl">
                    <a:srgbClr val="000000">
                      <a:alpha val="43137"/>
                    </a:srgbClr>
                  </a:outerShdw>
                </a:effectLst>
              </a:rPr>
            </a:br>
            <a:r>
              <a:rPr lang="en-US" sz="2000" b="1" kern="1200" dirty="0" smtClean="0">
                <a:solidFill>
                  <a:srgbClr val="92D050"/>
                </a:solidFill>
                <a:effectLst>
                  <a:outerShdw blurRad="38100" dist="38100" dir="2700000" algn="tl">
                    <a:srgbClr val="000000">
                      <a:alpha val="43137"/>
                    </a:srgbClr>
                  </a:outerShdw>
                </a:effectLst>
              </a:rPr>
              <a:t>Device</a:t>
            </a:r>
            <a:endParaRPr lang="en-US" sz="2000" b="1" kern="1200" dirty="0">
              <a:solidFill>
                <a:srgbClr val="92D050"/>
              </a:solidFill>
              <a:effectLst>
                <a:outerShdw blurRad="38100" dist="38100" dir="2700000" algn="tl">
                  <a:srgbClr val="000000">
                    <a:alpha val="43137"/>
                  </a:srgbClr>
                </a:outerShdw>
              </a:effectLst>
            </a:endParaRPr>
          </a:p>
        </p:txBody>
      </p:sp>
      <p:pic>
        <p:nvPicPr>
          <p:cNvPr id="27" name="Picture 8" descr="http://assets.hardwarezone.com/img/2012/09/Grand_X_V970_Front.jpg"/>
          <p:cNvPicPr>
            <a:picLocks noChangeAspect="1" noChangeArrowheads="1"/>
          </p:cNvPicPr>
          <p:nvPr/>
        </p:nvPicPr>
        <p:blipFill>
          <a:blip r:embed="rId7" cstate="print"/>
          <a:srcRect/>
          <a:stretch>
            <a:fillRect/>
          </a:stretch>
        </p:blipFill>
        <p:spPr bwMode="auto">
          <a:xfrm>
            <a:off x="6770321" y="3712957"/>
            <a:ext cx="1756264" cy="2635658"/>
          </a:xfrm>
          <a:prstGeom prst="rect">
            <a:avLst/>
          </a:prstGeom>
          <a:noFill/>
        </p:spPr>
      </p:pic>
      <p:sp>
        <p:nvSpPr>
          <p:cNvPr id="28" name="Rectangle 27"/>
          <p:cNvSpPr/>
          <p:nvPr/>
        </p:nvSpPr>
        <p:spPr>
          <a:xfrm>
            <a:off x="6797040" y="1705855"/>
            <a:ext cx="1645920" cy="1961368"/>
          </a:xfrm>
          <a:prstGeom prst="rect">
            <a:avLst/>
          </a:prstGeom>
          <a:blipFill rotWithShape="0">
            <a:blip r:embed="rId8" cstate="print"/>
            <a:stretch>
              <a:fillRect/>
            </a:stretch>
          </a:blipFill>
          <a:ln>
            <a:noFill/>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contourW="19050" prstMaterial="metal">
            <a:bevelB w="165100" h="254000"/>
          </a:sp3d>
        </p:spPr>
        <p:style>
          <a:lnRef idx="0">
            <a:schemeClr val="lt2">
              <a:hueOff val="0"/>
              <a:satOff val="0"/>
              <a:lumOff val="0"/>
              <a:alphaOff val="0"/>
            </a:schemeClr>
          </a:lnRef>
          <a:fillRef idx="1">
            <a:scrgbClr r="0" g="0" b="0"/>
          </a:fillRef>
          <a:effectRef idx="1">
            <a:schemeClr val="dk2">
              <a:tint val="50000"/>
              <a:hueOff val="0"/>
              <a:satOff val="0"/>
              <a:lumOff val="0"/>
              <a:alphaOff val="0"/>
            </a:schemeClr>
          </a:effectRef>
          <a:fontRef idx="minor">
            <a:schemeClr val="lt2">
              <a:hueOff val="0"/>
              <a:satOff val="0"/>
              <a:lumOff val="0"/>
              <a:alphaOff val="0"/>
            </a:schemeClr>
          </a:fontRef>
        </p:style>
      </p:sp>
      <p:sp>
        <p:nvSpPr>
          <p:cNvPr id="30" name="Right Arrow 29"/>
          <p:cNvSpPr/>
          <p:nvPr/>
        </p:nvSpPr>
        <p:spPr bwMode="auto">
          <a:xfrm rot="20615186">
            <a:off x="2047631" y="2899508"/>
            <a:ext cx="508000" cy="304800"/>
          </a:xfrm>
          <a:prstGeom prst="right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31" name="Right Arrow 30"/>
          <p:cNvSpPr/>
          <p:nvPr/>
        </p:nvSpPr>
        <p:spPr bwMode="auto">
          <a:xfrm rot="6695603">
            <a:off x="2525288" y="3852577"/>
            <a:ext cx="1256158" cy="304800"/>
          </a:xfrm>
          <a:prstGeom prst="right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32" name="Right Arrow 31"/>
          <p:cNvSpPr/>
          <p:nvPr/>
        </p:nvSpPr>
        <p:spPr bwMode="auto">
          <a:xfrm rot="19667067">
            <a:off x="3536350" y="4441171"/>
            <a:ext cx="1658663" cy="304800"/>
          </a:xfrm>
          <a:prstGeom prst="right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33" name="Right Arrow 32"/>
          <p:cNvSpPr/>
          <p:nvPr/>
        </p:nvSpPr>
        <p:spPr bwMode="auto">
          <a:xfrm rot="19516058">
            <a:off x="5886297" y="3049263"/>
            <a:ext cx="835374" cy="304800"/>
          </a:xfrm>
          <a:prstGeom prst="right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34" name="Right Arrow 33"/>
          <p:cNvSpPr/>
          <p:nvPr/>
        </p:nvSpPr>
        <p:spPr bwMode="auto">
          <a:xfrm rot="1493872">
            <a:off x="6015409" y="4101847"/>
            <a:ext cx="909714" cy="304800"/>
          </a:xfrm>
          <a:prstGeom prst="right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35" name="Oval 4"/>
          <p:cNvSpPr/>
          <p:nvPr/>
        </p:nvSpPr>
        <p:spPr>
          <a:xfrm>
            <a:off x="5776366" y="4712687"/>
            <a:ext cx="1194960" cy="70845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Real</a:t>
            </a:r>
            <a:br>
              <a:rPr lang="en-US" sz="2000" b="1" kern="1200" dirty="0" smtClean="0">
                <a:solidFill>
                  <a:srgbClr val="92D050"/>
                </a:solidFill>
                <a:effectLst>
                  <a:outerShdw blurRad="38100" dist="38100" dir="2700000" algn="tl">
                    <a:srgbClr val="000000">
                      <a:alpha val="43137"/>
                    </a:srgbClr>
                  </a:outerShdw>
                </a:effectLst>
              </a:rPr>
            </a:br>
            <a:r>
              <a:rPr lang="en-US" sz="2000" b="1" kern="1200" dirty="0" smtClean="0">
                <a:solidFill>
                  <a:srgbClr val="92D050"/>
                </a:solidFill>
                <a:effectLst>
                  <a:outerShdw blurRad="38100" dist="38100" dir="2700000" algn="tl">
                    <a:srgbClr val="000000">
                      <a:alpha val="43137"/>
                    </a:srgbClr>
                  </a:outerShdw>
                </a:effectLst>
              </a:rPr>
              <a:t>Device</a:t>
            </a:r>
            <a:endParaRPr lang="en-US" sz="2000" b="1" kern="1200" dirty="0">
              <a:solidFill>
                <a:srgbClr val="92D050"/>
              </a:solidFill>
              <a:effectLst>
                <a:outerShdw blurRad="38100" dist="38100" dir="2700000" algn="tl">
                  <a:srgbClr val="000000">
                    <a:alpha val="43137"/>
                  </a:srgbClr>
                </a:outerShdw>
              </a:effectLst>
            </a:endParaRPr>
          </a:p>
        </p:txBody>
      </p:sp>
      <p:sp>
        <p:nvSpPr>
          <p:cNvPr id="38" name="Oval 4"/>
          <p:cNvSpPr/>
          <p:nvPr/>
        </p:nvSpPr>
        <p:spPr>
          <a:xfrm>
            <a:off x="579134" y="4118719"/>
            <a:ext cx="1327819" cy="70845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92D050"/>
                </a:solidFill>
                <a:effectLst>
                  <a:outerShdw blurRad="38100" dist="38100" dir="2700000" algn="tl">
                    <a:srgbClr val="000000">
                      <a:alpha val="43137"/>
                    </a:srgbClr>
                  </a:outerShdw>
                </a:effectLst>
              </a:rPr>
              <a:t>You Write Java Code</a:t>
            </a:r>
            <a:endParaRPr lang="en-US" sz="2000" b="1" kern="1200" dirty="0">
              <a:solidFill>
                <a:srgbClr val="92D050"/>
              </a:solidFill>
              <a:effectLst>
                <a:outerShdw blurRad="38100" dist="38100" dir="2700000" algn="tl">
                  <a:srgbClr val="000000">
                    <a:alpha val="43137"/>
                  </a:srgbClr>
                </a:outerShdw>
              </a:effectLst>
            </a:endParaRPr>
          </a:p>
        </p:txBody>
      </p:sp>
      <p:sp>
        <p:nvSpPr>
          <p:cNvPr id="39" name="Oval 4"/>
          <p:cNvSpPr/>
          <p:nvPr/>
        </p:nvSpPr>
        <p:spPr>
          <a:xfrm rot="20778352">
            <a:off x="1797539" y="2610338"/>
            <a:ext cx="773722" cy="41929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1800" b="1" i="1" kern="1200" dirty="0" smtClean="0">
                <a:solidFill>
                  <a:schemeClr val="tx1"/>
                </a:solidFill>
                <a:effectLst>
                  <a:outerShdw blurRad="38100" dist="38100" dir="2700000" algn="tl">
                    <a:srgbClr val="000000">
                      <a:alpha val="43137"/>
                    </a:srgbClr>
                  </a:outerShdw>
                </a:effectLst>
              </a:rPr>
              <a:t>in</a:t>
            </a:r>
            <a:endParaRPr lang="en-US" sz="1800" b="1" i="1" kern="1200" dirty="0">
              <a:solidFill>
                <a:schemeClr val="tx1"/>
              </a:solidFill>
              <a:effectLst>
                <a:outerShdw blurRad="38100" dist="38100" dir="2700000" algn="tl">
                  <a:srgbClr val="000000">
                    <a:alpha val="43137"/>
                  </a:srgbClr>
                </a:outerShdw>
              </a:effectLst>
            </a:endParaRPr>
          </a:p>
        </p:txBody>
      </p:sp>
      <p:sp>
        <p:nvSpPr>
          <p:cNvPr id="40" name="Oval 4"/>
          <p:cNvSpPr/>
          <p:nvPr/>
        </p:nvSpPr>
        <p:spPr>
          <a:xfrm rot="1313365">
            <a:off x="3244179" y="3563816"/>
            <a:ext cx="976129" cy="115394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defTabSz="889000">
              <a:lnSpc>
                <a:spcPct val="90000"/>
              </a:lnSpc>
              <a:spcBef>
                <a:spcPct val="0"/>
              </a:spcBef>
              <a:spcAft>
                <a:spcPct val="35000"/>
              </a:spcAft>
            </a:pPr>
            <a:r>
              <a:rPr lang="en-US" sz="1600" b="1" i="1" kern="1200" dirty="0" smtClean="0">
                <a:solidFill>
                  <a:schemeClr val="tx1"/>
                </a:solidFill>
                <a:effectLst>
                  <a:outerShdw blurRad="38100" dist="38100" dir="2700000" algn="tl">
                    <a:srgbClr val="000000">
                      <a:alpha val="43137"/>
                    </a:srgbClr>
                  </a:outerShdw>
                </a:effectLst>
              </a:rPr>
              <a:t>builds your project with</a:t>
            </a:r>
            <a:endParaRPr lang="en-US" sz="1600" b="1" i="1" kern="1200" dirty="0">
              <a:solidFill>
                <a:schemeClr val="tx1"/>
              </a:solidFill>
              <a:effectLst>
                <a:outerShdw blurRad="38100" dist="38100" dir="2700000" algn="tl">
                  <a:srgbClr val="000000">
                    <a:alpha val="43137"/>
                  </a:srgbClr>
                </a:outerShdw>
              </a:effectLst>
            </a:endParaRPr>
          </a:p>
        </p:txBody>
      </p:sp>
      <p:sp>
        <p:nvSpPr>
          <p:cNvPr id="41" name="Oval 4"/>
          <p:cNvSpPr/>
          <p:nvPr/>
        </p:nvSpPr>
        <p:spPr>
          <a:xfrm rot="19657744">
            <a:off x="3549136" y="4264767"/>
            <a:ext cx="1256462" cy="41929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1600" b="1" i="1" kern="1200" dirty="0" smtClean="0">
                <a:solidFill>
                  <a:schemeClr val="tx1"/>
                </a:solidFill>
                <a:effectLst>
                  <a:outerShdw blurRad="38100" dist="38100" dir="2700000" algn="tl">
                    <a:srgbClr val="000000">
                      <a:alpha val="43137"/>
                    </a:srgbClr>
                  </a:outerShdw>
                </a:effectLst>
              </a:rPr>
              <a:t>generates</a:t>
            </a:r>
            <a:endParaRPr lang="en-US" sz="1600" b="1" i="1" kern="1200" dirty="0">
              <a:solidFill>
                <a:schemeClr val="tx1"/>
              </a:solidFill>
              <a:effectLst>
                <a:outerShdw blurRad="38100" dist="38100" dir="2700000" algn="tl">
                  <a:srgbClr val="000000">
                    <a:alpha val="43137"/>
                  </a:srgbClr>
                </a:outerShdw>
              </a:effectLst>
            </a:endParaRPr>
          </a:p>
        </p:txBody>
      </p:sp>
      <p:sp>
        <p:nvSpPr>
          <p:cNvPr id="45" name="Oval 4"/>
          <p:cNvSpPr/>
          <p:nvPr/>
        </p:nvSpPr>
        <p:spPr>
          <a:xfrm>
            <a:off x="6072555" y="3514493"/>
            <a:ext cx="812800" cy="41929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defTabSz="889000">
              <a:lnSpc>
                <a:spcPct val="90000"/>
              </a:lnSpc>
              <a:spcBef>
                <a:spcPct val="0"/>
              </a:spcBef>
              <a:spcAft>
                <a:spcPct val="35000"/>
              </a:spcAft>
            </a:pPr>
            <a:r>
              <a:rPr lang="en-US" sz="1600" b="1" i="1" kern="1200" dirty="0" smtClean="0">
                <a:solidFill>
                  <a:schemeClr val="tx1"/>
                </a:solidFill>
                <a:effectLst>
                  <a:outerShdw blurRad="38100" dist="38100" dir="2700000" algn="tl">
                    <a:srgbClr val="000000">
                      <a:alpha val="43137"/>
                    </a:srgbClr>
                  </a:outerShdw>
                </a:effectLst>
              </a:rPr>
              <a:t>runs</a:t>
            </a:r>
            <a:br>
              <a:rPr lang="en-US" sz="1600" b="1" i="1" kern="1200" dirty="0" smtClean="0">
                <a:solidFill>
                  <a:schemeClr val="tx1"/>
                </a:solidFill>
                <a:effectLst>
                  <a:outerShdw blurRad="38100" dist="38100" dir="2700000" algn="tl">
                    <a:srgbClr val="000000">
                      <a:alpha val="43137"/>
                    </a:srgbClr>
                  </a:outerShdw>
                </a:effectLst>
              </a:rPr>
            </a:br>
            <a:r>
              <a:rPr lang="en-US" sz="1600" b="1" i="1" kern="1200" dirty="0" smtClean="0">
                <a:solidFill>
                  <a:schemeClr val="tx1"/>
                </a:solidFill>
                <a:effectLst>
                  <a:outerShdw blurRad="38100" dist="38100" dir="2700000" algn="tl">
                    <a:srgbClr val="000000">
                      <a:alpha val="43137"/>
                    </a:srgbClr>
                  </a:outerShdw>
                </a:effectLst>
              </a:rPr>
              <a:t>on</a:t>
            </a:r>
            <a:endParaRPr lang="en-US" sz="1600" b="1" i="1" kern="1200" dirty="0">
              <a:solidFill>
                <a:schemeClr val="tx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Panels</a:t>
            </a:r>
            <a:endParaRPr lang="en-US" dirty="0"/>
          </a:p>
        </p:txBody>
      </p:sp>
      <p:pic>
        <p:nvPicPr>
          <p:cNvPr id="6" name="Snagit_PPT823D" descr="PPT823D.png"/>
          <p:cNvPicPr>
            <a:picLocks noChangeAspect="1"/>
          </p:cNvPicPr>
          <p:nvPr/>
        </p:nvPicPr>
        <p:blipFill>
          <a:blip r:embed="rId3" cstate="print"/>
          <a:stretch>
            <a:fillRect/>
          </a:stretch>
        </p:blipFill>
        <p:spPr>
          <a:xfrm>
            <a:off x="492370" y="1121507"/>
            <a:ext cx="8159260" cy="509953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Visual Editor</a:t>
            </a:r>
            <a:endParaRPr lang="en-US" dirty="0"/>
          </a:p>
        </p:txBody>
      </p:sp>
      <p:pic>
        <p:nvPicPr>
          <p:cNvPr id="13" name="Snagit_PPTE392" descr="PPTE392.png"/>
          <p:cNvPicPr>
            <a:picLocks noChangeAspect="1"/>
          </p:cNvPicPr>
          <p:nvPr/>
        </p:nvPicPr>
        <p:blipFill>
          <a:blip r:embed="rId3" cstate="print"/>
          <a:stretch>
            <a:fillRect/>
          </a:stretch>
        </p:blipFill>
        <p:spPr>
          <a:xfrm>
            <a:off x="429846" y="1113692"/>
            <a:ext cx="8284308" cy="5177692"/>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a:t>
            </a:r>
            <a:endParaRPr lang="en-US" dirty="0"/>
          </a:p>
        </p:txBody>
      </p:sp>
      <p:sp>
        <p:nvSpPr>
          <p:cNvPr id="5" name="TextBox 4"/>
          <p:cNvSpPr txBox="1"/>
          <p:nvPr/>
        </p:nvSpPr>
        <p:spPr>
          <a:xfrm>
            <a:off x="672123" y="890957"/>
            <a:ext cx="5464958" cy="461665"/>
          </a:xfrm>
          <a:prstGeom prst="rect">
            <a:avLst/>
          </a:prstGeom>
          <a:noFill/>
        </p:spPr>
        <p:txBody>
          <a:bodyPr wrap="none" rtlCol="0">
            <a:spAutoFit/>
          </a:bodyPr>
          <a:lstStyle/>
          <a:p>
            <a:r>
              <a:rPr lang="en-US" b="1" dirty="0" smtClean="0">
                <a:solidFill>
                  <a:srgbClr val="92D050"/>
                </a:solidFill>
                <a:latin typeface="+mn-lt"/>
              </a:rPr>
              <a:t>XML</a:t>
            </a:r>
            <a:r>
              <a:rPr lang="en-US" b="1" dirty="0" smtClean="0">
                <a:latin typeface="+mn-lt"/>
              </a:rPr>
              <a:t>:  </a:t>
            </a:r>
            <a:r>
              <a:rPr lang="en-US" b="1" dirty="0" err="1" smtClean="0">
                <a:latin typeface="+mn-lt"/>
              </a:rPr>
              <a:t>e</a:t>
            </a:r>
            <a:r>
              <a:rPr lang="en-US" b="1" dirty="0" err="1" smtClean="0">
                <a:solidFill>
                  <a:srgbClr val="92D050"/>
                </a:solidFill>
                <a:latin typeface="+mn-lt"/>
              </a:rPr>
              <a:t>X</a:t>
            </a:r>
            <a:r>
              <a:rPr lang="en-US" b="1" dirty="0" err="1" smtClean="0">
                <a:latin typeface="+mn-lt"/>
              </a:rPr>
              <a:t>tensible</a:t>
            </a:r>
            <a:r>
              <a:rPr lang="en-US" b="1" dirty="0" smtClean="0">
                <a:latin typeface="+mn-lt"/>
              </a:rPr>
              <a:t> </a:t>
            </a:r>
            <a:r>
              <a:rPr lang="en-US" b="1" dirty="0" smtClean="0">
                <a:solidFill>
                  <a:srgbClr val="92D050"/>
                </a:solidFill>
                <a:latin typeface="+mn-lt"/>
              </a:rPr>
              <a:t>M</a:t>
            </a:r>
            <a:r>
              <a:rPr lang="en-US" b="1" dirty="0" smtClean="0">
                <a:latin typeface="+mn-lt"/>
              </a:rPr>
              <a:t>ark-up </a:t>
            </a:r>
            <a:r>
              <a:rPr lang="en-US" b="1" dirty="0" smtClean="0">
                <a:solidFill>
                  <a:srgbClr val="92D050"/>
                </a:solidFill>
                <a:latin typeface="+mn-lt"/>
              </a:rPr>
              <a:t>L</a:t>
            </a:r>
            <a:r>
              <a:rPr lang="en-US" b="1" dirty="0" smtClean="0">
                <a:latin typeface="+mn-lt"/>
              </a:rPr>
              <a:t>anguage</a:t>
            </a:r>
            <a:endParaRPr lang="en-US" b="1" dirty="0">
              <a:latin typeface="+mn-lt"/>
            </a:endParaRPr>
          </a:p>
        </p:txBody>
      </p:sp>
      <p:sp>
        <p:nvSpPr>
          <p:cNvPr id="6" name="TextBox 5"/>
          <p:cNvSpPr txBox="1"/>
          <p:nvPr/>
        </p:nvSpPr>
        <p:spPr>
          <a:xfrm>
            <a:off x="1351369" y="1715512"/>
            <a:ext cx="168828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&lt;start&gt;</a:t>
            </a:r>
            <a:endParaRPr lang="en-US" sz="2800" b="1" dirty="0">
              <a:latin typeface="Courier New" pitchFamily="49" charset="0"/>
              <a:cs typeface="Courier New" pitchFamily="49" charset="0"/>
            </a:endParaRPr>
          </a:p>
        </p:txBody>
      </p:sp>
      <p:sp>
        <p:nvSpPr>
          <p:cNvPr id="8" name="TextBox 7"/>
          <p:cNvSpPr txBox="1"/>
          <p:nvPr/>
        </p:nvSpPr>
        <p:spPr>
          <a:xfrm>
            <a:off x="1350021" y="2045937"/>
            <a:ext cx="190308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&lt;/start&gt;</a:t>
            </a:r>
            <a:endParaRPr lang="en-US" sz="28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Elements</a:t>
            </a:r>
            <a:endParaRPr lang="en-US" dirty="0"/>
          </a:p>
        </p:txBody>
      </p:sp>
      <p:sp>
        <p:nvSpPr>
          <p:cNvPr id="5" name="TextBox 4"/>
          <p:cNvSpPr txBox="1"/>
          <p:nvPr/>
        </p:nvSpPr>
        <p:spPr>
          <a:xfrm>
            <a:off x="672123" y="890957"/>
            <a:ext cx="5464958" cy="461665"/>
          </a:xfrm>
          <a:prstGeom prst="rect">
            <a:avLst/>
          </a:prstGeom>
          <a:noFill/>
        </p:spPr>
        <p:txBody>
          <a:bodyPr wrap="none" rtlCol="0">
            <a:spAutoFit/>
          </a:bodyPr>
          <a:lstStyle/>
          <a:p>
            <a:r>
              <a:rPr lang="en-US" b="1" dirty="0" smtClean="0">
                <a:solidFill>
                  <a:srgbClr val="92D050"/>
                </a:solidFill>
                <a:latin typeface="+mn-lt"/>
              </a:rPr>
              <a:t>XML</a:t>
            </a:r>
            <a:r>
              <a:rPr lang="en-US" b="1" dirty="0" smtClean="0">
                <a:latin typeface="+mn-lt"/>
              </a:rPr>
              <a:t>:  </a:t>
            </a:r>
            <a:r>
              <a:rPr lang="en-US" b="1" dirty="0" err="1" smtClean="0">
                <a:latin typeface="+mn-lt"/>
              </a:rPr>
              <a:t>e</a:t>
            </a:r>
            <a:r>
              <a:rPr lang="en-US" b="1" dirty="0" err="1" smtClean="0">
                <a:solidFill>
                  <a:srgbClr val="92D050"/>
                </a:solidFill>
                <a:latin typeface="+mn-lt"/>
              </a:rPr>
              <a:t>X</a:t>
            </a:r>
            <a:r>
              <a:rPr lang="en-US" b="1" dirty="0" err="1" smtClean="0">
                <a:latin typeface="+mn-lt"/>
              </a:rPr>
              <a:t>tensible</a:t>
            </a:r>
            <a:r>
              <a:rPr lang="en-US" b="1" dirty="0" smtClean="0">
                <a:latin typeface="+mn-lt"/>
              </a:rPr>
              <a:t> </a:t>
            </a:r>
            <a:r>
              <a:rPr lang="en-US" b="1" dirty="0" smtClean="0">
                <a:solidFill>
                  <a:srgbClr val="92D050"/>
                </a:solidFill>
                <a:latin typeface="+mn-lt"/>
              </a:rPr>
              <a:t>M</a:t>
            </a:r>
            <a:r>
              <a:rPr lang="en-US" b="1" dirty="0" smtClean="0">
                <a:latin typeface="+mn-lt"/>
              </a:rPr>
              <a:t>ark-up </a:t>
            </a:r>
            <a:r>
              <a:rPr lang="en-US" b="1" dirty="0" smtClean="0">
                <a:solidFill>
                  <a:srgbClr val="92D050"/>
                </a:solidFill>
                <a:latin typeface="+mn-lt"/>
              </a:rPr>
              <a:t>L</a:t>
            </a:r>
            <a:r>
              <a:rPr lang="en-US" b="1" dirty="0" smtClean="0">
                <a:latin typeface="+mn-lt"/>
              </a:rPr>
              <a:t>anguage</a:t>
            </a:r>
            <a:endParaRPr lang="en-US" b="1" dirty="0">
              <a:latin typeface="+mn-lt"/>
            </a:endParaRPr>
          </a:p>
        </p:txBody>
      </p:sp>
      <p:sp>
        <p:nvSpPr>
          <p:cNvPr id="6" name="TextBox 5"/>
          <p:cNvSpPr txBox="1"/>
          <p:nvPr/>
        </p:nvSpPr>
        <p:spPr>
          <a:xfrm>
            <a:off x="1332319" y="1780108"/>
            <a:ext cx="190308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8" name="TextBox 7"/>
          <p:cNvSpPr txBox="1"/>
          <p:nvPr/>
        </p:nvSpPr>
        <p:spPr>
          <a:xfrm>
            <a:off x="1426221" y="3181492"/>
            <a:ext cx="2117887"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9" name="TextBox 8"/>
          <p:cNvSpPr txBox="1"/>
          <p:nvPr/>
        </p:nvSpPr>
        <p:spPr>
          <a:xfrm>
            <a:off x="1712814" y="2130454"/>
            <a:ext cx="1258678"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&lt;add&gt;</a:t>
            </a:r>
            <a:endParaRPr lang="en-US" sz="2800" b="1" dirty="0">
              <a:latin typeface="Courier New" pitchFamily="49" charset="0"/>
              <a:cs typeface="Courier New" pitchFamily="49" charset="0"/>
            </a:endParaRPr>
          </a:p>
        </p:txBody>
      </p:sp>
      <p:sp>
        <p:nvSpPr>
          <p:cNvPr id="10" name="TextBox 9"/>
          <p:cNvSpPr txBox="1"/>
          <p:nvPr/>
        </p:nvSpPr>
        <p:spPr>
          <a:xfrm>
            <a:off x="1711466" y="2480800"/>
            <a:ext cx="1473480"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&lt;/add&gt;</a:t>
            </a:r>
            <a:endParaRPr lang="en-US" sz="2800" b="1" dirty="0">
              <a:latin typeface="Courier New" pitchFamily="49" charset="0"/>
              <a:cs typeface="Courier New" pitchFamily="49" charset="0"/>
            </a:endParaRPr>
          </a:p>
        </p:txBody>
      </p:sp>
      <p:sp>
        <p:nvSpPr>
          <p:cNvPr id="15" name="TextBox 14"/>
          <p:cNvSpPr txBox="1"/>
          <p:nvPr/>
        </p:nvSpPr>
        <p:spPr>
          <a:xfrm>
            <a:off x="1008469" y="1429762"/>
            <a:ext cx="168828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&lt;start&gt;</a:t>
            </a:r>
            <a:endParaRPr lang="en-US" sz="2800" b="1" dirty="0">
              <a:latin typeface="Courier New" pitchFamily="49" charset="0"/>
              <a:cs typeface="Courier New" pitchFamily="49" charset="0"/>
            </a:endParaRPr>
          </a:p>
        </p:txBody>
      </p:sp>
      <p:sp>
        <p:nvSpPr>
          <p:cNvPr id="16" name="TextBox 15"/>
          <p:cNvSpPr txBox="1"/>
          <p:nvPr/>
        </p:nvSpPr>
        <p:spPr>
          <a:xfrm>
            <a:off x="1159521" y="3531837"/>
            <a:ext cx="190308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&lt;/start&gt;</a:t>
            </a:r>
            <a:endParaRPr lang="en-US" sz="2800" b="1" dirty="0">
              <a:latin typeface="Courier New" pitchFamily="49" charset="0"/>
              <a:cs typeface="Courier New" pitchFamily="49" charset="0"/>
            </a:endParaRPr>
          </a:p>
        </p:txBody>
      </p:sp>
      <p:sp>
        <p:nvSpPr>
          <p:cNvPr id="17" name="TextBox 16"/>
          <p:cNvSpPr txBox="1"/>
          <p:nvPr/>
        </p:nvSpPr>
        <p:spPr>
          <a:xfrm>
            <a:off x="1714236" y="2831146"/>
            <a:ext cx="2547492"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&lt;mix&gt;&lt;/mix&gt;</a:t>
            </a:r>
            <a:endParaRPr lang="en-US" sz="28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2000"/>
                                        <p:tgtEl>
                                          <p:spTgt spid="15"/>
                                        </p:tgtEl>
                                      </p:cBhvr>
                                    </p:animEffect>
                                    <p:set>
                                      <p:cBhvr>
                                        <p:cTn id="7" dur="1" fill="hold">
                                          <p:stCondLst>
                                            <p:cond delay="19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6"/>
                                        </p:tgtEl>
                                      </p:cBhvr>
                                    </p:animEffect>
                                    <p:set>
                                      <p:cBhvr>
                                        <p:cTn id="10" dur="1" fill="hold">
                                          <p:stCondLst>
                                            <p:cond delay="1999"/>
                                          </p:stCondLst>
                                        </p:cTn>
                                        <p:tgtEl>
                                          <p:spTgt spid="1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42" presetClass="path" presetSubtype="0" accel="50000" decel="50000" fill="hold" grpId="1" nodeType="withEffect">
                                  <p:stCondLst>
                                    <p:cond delay="0"/>
                                  </p:stCondLst>
                                  <p:childTnLst>
                                    <p:animMotion origin="layout" path="M 1.94444E-6 8.16563E-7 L 1.94444E-6 0.14596 " pathEditMode="fixed" rAng="0" ptsTypes="AA">
                                      <p:cBhvr>
                                        <p:cTn id="28" dur="500" fill="hold"/>
                                        <p:tgtEl>
                                          <p:spTgt spid="8"/>
                                        </p:tgtEl>
                                        <p:attrNameLst>
                                          <p:attrName>ppt_x</p:attrName>
                                          <p:attrName>ppt_y</p:attrName>
                                        </p:attrNameLst>
                                      </p:cBhvr>
                                      <p:rCtr x="0" y="73"/>
                                    </p:animMotion>
                                  </p:childTnLst>
                                </p:cTn>
                              </p:par>
                              <p:par>
                                <p:cTn id="29" presetID="2" presetClass="entr" presetSubtype="2"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P spid="9" grpId="0"/>
      <p:bldP spid="10"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Mission</a:t>
            </a:r>
            <a:endParaRPr lang="en-US" dirty="0"/>
          </a:p>
        </p:txBody>
      </p:sp>
      <p:pic>
        <p:nvPicPr>
          <p:cNvPr id="1026" name="Picture 2" descr="C:\Users\ellery\AppData\Local\Microsoft\Windows\Temporary Internet Files\Content.IE5\MZ16LYPU\MC910217056[1].png"/>
          <p:cNvPicPr>
            <a:picLocks noChangeAspect="1" noChangeArrowheads="1"/>
          </p:cNvPicPr>
          <p:nvPr/>
        </p:nvPicPr>
        <p:blipFill>
          <a:blip r:embed="rId3" cstate="print"/>
          <a:srcRect l="35070" t="22460"/>
          <a:stretch>
            <a:fillRect/>
          </a:stretch>
        </p:blipFill>
        <p:spPr bwMode="auto">
          <a:xfrm>
            <a:off x="491077" y="1173031"/>
            <a:ext cx="2314646" cy="2764154"/>
          </a:xfrm>
          <a:prstGeom prst="rect">
            <a:avLst/>
          </a:prstGeom>
          <a:noFill/>
        </p:spPr>
      </p:pic>
      <p:pic>
        <p:nvPicPr>
          <p:cNvPr id="1030" name="Picture 6" descr="http://blog.smartthings.com/wp-content/uploads/2014/08/Android.jpg"/>
          <p:cNvPicPr>
            <a:picLocks noChangeAspect="1" noChangeArrowheads="1"/>
          </p:cNvPicPr>
          <p:nvPr/>
        </p:nvPicPr>
        <p:blipFill>
          <a:blip r:embed="rId4" cstate="print"/>
          <a:srcRect l="14940" r="16554" b="4513"/>
          <a:stretch>
            <a:fillRect/>
          </a:stretch>
        </p:blipFill>
        <p:spPr bwMode="auto">
          <a:xfrm>
            <a:off x="3477846" y="1242647"/>
            <a:ext cx="3040184" cy="2649414"/>
          </a:xfrm>
          <a:prstGeom prst="rect">
            <a:avLst/>
          </a:prstGeom>
          <a:noFill/>
        </p:spPr>
      </p:pic>
      <p:pic>
        <p:nvPicPr>
          <p:cNvPr id="1032" name="Picture 8" descr="http://assets.hardwarezone.com/img/2012/09/Grand_X_V970_Front.jpg"/>
          <p:cNvPicPr>
            <a:picLocks noChangeAspect="1" noChangeArrowheads="1"/>
          </p:cNvPicPr>
          <p:nvPr/>
        </p:nvPicPr>
        <p:blipFill>
          <a:blip r:embed="rId5" cstate="print"/>
          <a:srcRect/>
          <a:stretch>
            <a:fillRect/>
          </a:stretch>
        </p:blipFill>
        <p:spPr bwMode="auto">
          <a:xfrm>
            <a:off x="6800765" y="956651"/>
            <a:ext cx="2195560" cy="3294918"/>
          </a:xfrm>
          <a:prstGeom prst="rect">
            <a:avLst/>
          </a:prstGeom>
          <a:noFill/>
        </p:spPr>
      </p:pic>
      <p:sp>
        <p:nvSpPr>
          <p:cNvPr id="9" name="TextBox 8"/>
          <p:cNvSpPr txBox="1"/>
          <p:nvPr/>
        </p:nvSpPr>
        <p:spPr>
          <a:xfrm>
            <a:off x="2899509" y="2149231"/>
            <a:ext cx="506870" cy="769441"/>
          </a:xfrm>
          <a:prstGeom prst="rect">
            <a:avLst/>
          </a:prstGeom>
          <a:noFill/>
        </p:spPr>
        <p:txBody>
          <a:bodyPr wrap="none" rtlCol="0">
            <a:spAutoFit/>
          </a:bodyPr>
          <a:lstStyle/>
          <a:p>
            <a:r>
              <a:rPr lang="en-US" sz="4400" b="1" dirty="0" smtClean="0"/>
              <a:t>+</a:t>
            </a:r>
            <a:endParaRPr lang="en-US" sz="4400" b="1" dirty="0"/>
          </a:p>
        </p:txBody>
      </p:sp>
      <p:sp>
        <p:nvSpPr>
          <p:cNvPr id="10" name="TextBox 9"/>
          <p:cNvSpPr txBox="1"/>
          <p:nvPr/>
        </p:nvSpPr>
        <p:spPr>
          <a:xfrm>
            <a:off x="6600094" y="2121877"/>
            <a:ext cx="506870" cy="769441"/>
          </a:xfrm>
          <a:prstGeom prst="rect">
            <a:avLst/>
          </a:prstGeom>
          <a:noFill/>
        </p:spPr>
        <p:txBody>
          <a:bodyPr wrap="none" rtlCol="0">
            <a:spAutoFit/>
          </a:bodyPr>
          <a:lstStyle/>
          <a:p>
            <a:r>
              <a:rPr lang="en-US" sz="4400" b="1" dirty="0" smtClean="0"/>
              <a:t>+</a:t>
            </a:r>
            <a:endParaRPr lang="en-US" sz="4400" b="1" dirty="0"/>
          </a:p>
        </p:txBody>
      </p:sp>
      <p:sp>
        <p:nvSpPr>
          <p:cNvPr id="11" name="TextBox 10"/>
          <p:cNvSpPr txBox="1"/>
          <p:nvPr/>
        </p:nvSpPr>
        <p:spPr>
          <a:xfrm>
            <a:off x="1211386" y="4736123"/>
            <a:ext cx="506870" cy="769441"/>
          </a:xfrm>
          <a:prstGeom prst="rect">
            <a:avLst/>
          </a:prstGeom>
          <a:noFill/>
        </p:spPr>
        <p:txBody>
          <a:bodyPr wrap="none" rtlCol="0">
            <a:spAutoFit/>
          </a:bodyPr>
          <a:lstStyle/>
          <a:p>
            <a:r>
              <a:rPr lang="en-US" sz="4400" b="1" dirty="0" smtClean="0"/>
              <a:t>=</a:t>
            </a:r>
            <a:endParaRPr lang="en-US" sz="4400" b="1" dirty="0"/>
          </a:p>
        </p:txBody>
      </p:sp>
      <p:sp>
        <p:nvSpPr>
          <p:cNvPr id="12" name="TextBox 11"/>
          <p:cNvSpPr txBox="1"/>
          <p:nvPr/>
        </p:nvSpPr>
        <p:spPr>
          <a:xfrm>
            <a:off x="1883508" y="4736126"/>
            <a:ext cx="6513065" cy="707886"/>
          </a:xfrm>
          <a:prstGeom prst="rect">
            <a:avLst/>
          </a:prstGeom>
          <a:noFill/>
        </p:spPr>
        <p:txBody>
          <a:bodyPr wrap="none" rtlCol="0">
            <a:spAutoFit/>
          </a:bodyPr>
          <a:lstStyle/>
          <a:p>
            <a:r>
              <a:rPr lang="en-US" sz="4000" b="1" dirty="0" smtClean="0"/>
              <a:t>Crime Fighting Technology!!</a:t>
            </a:r>
            <a:endParaRPr lang="en-US" sz="4000" b="1" dirty="0"/>
          </a:p>
        </p:txBody>
      </p:sp>
      <p:sp>
        <p:nvSpPr>
          <p:cNvPr id="13" name="TextBox 12"/>
          <p:cNvSpPr txBox="1"/>
          <p:nvPr/>
        </p:nvSpPr>
        <p:spPr>
          <a:xfrm>
            <a:off x="828430" y="3454400"/>
            <a:ext cx="1624355" cy="461665"/>
          </a:xfrm>
          <a:prstGeom prst="rect">
            <a:avLst/>
          </a:prstGeom>
          <a:noFill/>
        </p:spPr>
        <p:txBody>
          <a:bodyPr wrap="none" rtlCol="0">
            <a:spAutoFit/>
          </a:bodyPr>
          <a:lstStyle/>
          <a:p>
            <a:r>
              <a:rPr lang="en-US" b="1" dirty="0" smtClean="0">
                <a:solidFill>
                  <a:schemeClr val="bg1"/>
                </a:solidFill>
              </a:rPr>
              <a:t>Your Team</a:t>
            </a:r>
            <a:endParaRPr lang="en-US" b="1" dirty="0">
              <a:solidFill>
                <a:schemeClr val="bg1"/>
              </a:solidFill>
            </a:endParaRPr>
          </a:p>
        </p:txBody>
      </p:sp>
      <p:sp>
        <p:nvSpPr>
          <p:cNvPr id="14" name="TextBox 13"/>
          <p:cNvSpPr txBox="1"/>
          <p:nvPr/>
        </p:nvSpPr>
        <p:spPr>
          <a:xfrm>
            <a:off x="7401713" y="2074986"/>
            <a:ext cx="1005403" cy="830997"/>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pPr algn="ctr"/>
            <a:r>
              <a:rPr lang="en-US" b="1" dirty="0" smtClean="0">
                <a:solidFill>
                  <a:schemeClr val="bg1"/>
                </a:solidFill>
              </a:rPr>
              <a:t>Smart</a:t>
            </a:r>
          </a:p>
          <a:p>
            <a:pPr algn="ctr"/>
            <a:r>
              <a:rPr lang="en-US" b="1" dirty="0" smtClean="0">
                <a:solidFill>
                  <a:schemeClr val="bg1"/>
                </a:solidFill>
              </a:rPr>
              <a:t>Phone</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09961" y="2058556"/>
            <a:ext cx="705834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a:t>
            </a:r>
            <a:r>
              <a:rPr lang="en-US" sz="2800" dirty="0" smtClean="0">
                <a:latin typeface="Courier New" pitchFamily="49" charset="0"/>
                <a:cs typeface="Courier New" pitchFamily="49" charset="0"/>
              </a:rPr>
              <a:t> </a:t>
            </a:r>
            <a:r>
              <a:rPr lang="en-US" sz="2800" b="1" dirty="0" smtClean="0">
                <a:solidFill>
                  <a:srgbClr val="FF0000"/>
                </a:solidFill>
                <a:latin typeface="Courier New" pitchFamily="49" charset="0"/>
                <a:cs typeface="Courier New" pitchFamily="49" charset="0"/>
              </a:rPr>
              <a:t>ingredient=”eggs” num=”2”</a:t>
            </a:r>
            <a:r>
              <a:rPr lang="en-US" sz="2800" b="1" dirty="0" smtClean="0">
                <a:latin typeface="Courier New" pitchFamily="49" charset="0"/>
                <a:cs typeface="Courier New" pitchFamily="49" charset="0"/>
              </a:rPr>
              <a:t>&gt;</a:t>
            </a:r>
            <a:endParaRPr lang="en-US" sz="2800" b="1" dirty="0">
              <a:latin typeface="Courier New" pitchFamily="49" charset="0"/>
              <a:cs typeface="Courier New" pitchFamily="49" charset="0"/>
            </a:endParaRPr>
          </a:p>
        </p:txBody>
      </p:sp>
      <p:sp>
        <p:nvSpPr>
          <p:cNvPr id="13" name="TextBox 12"/>
          <p:cNvSpPr txBox="1"/>
          <p:nvPr/>
        </p:nvSpPr>
        <p:spPr>
          <a:xfrm>
            <a:off x="1714236" y="2712516"/>
            <a:ext cx="4695516"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&lt;mix </a:t>
            </a:r>
            <a:r>
              <a:rPr lang="en-US" sz="2800" b="1" dirty="0" smtClean="0">
                <a:solidFill>
                  <a:srgbClr val="FF0000"/>
                </a:solidFill>
                <a:latin typeface="Courier New" pitchFamily="49" charset="0"/>
                <a:cs typeface="Courier New" pitchFamily="49" charset="0"/>
              </a:rPr>
              <a:t>time=”30”</a:t>
            </a:r>
            <a:r>
              <a:rPr lang="en-US" sz="2800" b="1" dirty="0" smtClean="0">
                <a:latin typeface="Courier New" pitchFamily="49" charset="0"/>
                <a:cs typeface="Courier New" pitchFamily="49" charset="0"/>
              </a:rPr>
              <a:t>&gt;&lt;/mix&gt;</a:t>
            </a:r>
            <a:endParaRPr lang="en-US" sz="2800" b="1" dirty="0">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XML Attributes</a:t>
            </a:r>
            <a:endParaRPr lang="en-US" dirty="0"/>
          </a:p>
        </p:txBody>
      </p:sp>
      <p:sp>
        <p:nvSpPr>
          <p:cNvPr id="5" name="TextBox 4"/>
          <p:cNvSpPr txBox="1"/>
          <p:nvPr/>
        </p:nvSpPr>
        <p:spPr>
          <a:xfrm>
            <a:off x="672123" y="890957"/>
            <a:ext cx="5464958" cy="461665"/>
          </a:xfrm>
          <a:prstGeom prst="rect">
            <a:avLst/>
          </a:prstGeom>
          <a:noFill/>
        </p:spPr>
        <p:txBody>
          <a:bodyPr wrap="none" rtlCol="0">
            <a:spAutoFit/>
          </a:bodyPr>
          <a:lstStyle/>
          <a:p>
            <a:r>
              <a:rPr lang="en-US" b="1" dirty="0" smtClean="0">
                <a:solidFill>
                  <a:srgbClr val="92D050"/>
                </a:solidFill>
                <a:latin typeface="+mn-lt"/>
              </a:rPr>
              <a:t>XML</a:t>
            </a:r>
            <a:r>
              <a:rPr lang="en-US" b="1" dirty="0" smtClean="0">
                <a:latin typeface="+mn-lt"/>
              </a:rPr>
              <a:t>:  </a:t>
            </a:r>
            <a:r>
              <a:rPr lang="en-US" b="1" dirty="0" err="1" smtClean="0">
                <a:latin typeface="+mn-lt"/>
              </a:rPr>
              <a:t>e</a:t>
            </a:r>
            <a:r>
              <a:rPr lang="en-US" b="1" dirty="0" err="1" smtClean="0">
                <a:solidFill>
                  <a:srgbClr val="92D050"/>
                </a:solidFill>
                <a:latin typeface="+mn-lt"/>
              </a:rPr>
              <a:t>X</a:t>
            </a:r>
            <a:r>
              <a:rPr lang="en-US" b="1" dirty="0" err="1" smtClean="0">
                <a:latin typeface="+mn-lt"/>
              </a:rPr>
              <a:t>tensible</a:t>
            </a:r>
            <a:r>
              <a:rPr lang="en-US" b="1" dirty="0" smtClean="0">
                <a:latin typeface="+mn-lt"/>
              </a:rPr>
              <a:t> </a:t>
            </a:r>
            <a:r>
              <a:rPr lang="en-US" b="1" dirty="0" smtClean="0">
                <a:solidFill>
                  <a:srgbClr val="92D050"/>
                </a:solidFill>
                <a:latin typeface="+mn-lt"/>
              </a:rPr>
              <a:t>M</a:t>
            </a:r>
            <a:r>
              <a:rPr lang="en-US" b="1" dirty="0" smtClean="0">
                <a:latin typeface="+mn-lt"/>
              </a:rPr>
              <a:t>ark-up </a:t>
            </a:r>
            <a:r>
              <a:rPr lang="en-US" b="1" dirty="0" smtClean="0">
                <a:solidFill>
                  <a:srgbClr val="92D050"/>
                </a:solidFill>
                <a:latin typeface="+mn-lt"/>
              </a:rPr>
              <a:t>L</a:t>
            </a:r>
            <a:r>
              <a:rPr lang="en-US" b="1" dirty="0" smtClean="0">
                <a:latin typeface="+mn-lt"/>
              </a:rPr>
              <a:t>anguage</a:t>
            </a:r>
            <a:endParaRPr lang="en-US" b="1" dirty="0">
              <a:latin typeface="+mn-lt"/>
            </a:endParaRPr>
          </a:p>
        </p:txBody>
      </p:sp>
      <p:sp>
        <p:nvSpPr>
          <p:cNvPr id="6" name="TextBox 5"/>
          <p:cNvSpPr txBox="1"/>
          <p:nvPr/>
        </p:nvSpPr>
        <p:spPr>
          <a:xfrm>
            <a:off x="1351369" y="1715512"/>
            <a:ext cx="190308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8" name="TextBox 7"/>
          <p:cNvSpPr txBox="1"/>
          <p:nvPr/>
        </p:nvSpPr>
        <p:spPr>
          <a:xfrm>
            <a:off x="1350021" y="3049345"/>
            <a:ext cx="2117887"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10" name="TextBox 9"/>
          <p:cNvSpPr txBox="1"/>
          <p:nvPr/>
        </p:nvSpPr>
        <p:spPr>
          <a:xfrm>
            <a:off x="1711466" y="2407380"/>
            <a:ext cx="1473480"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&lt;/add&gt;</a:t>
            </a:r>
            <a:endParaRPr lang="en-US" sz="28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Self-Close</a:t>
            </a:r>
            <a:endParaRPr lang="en-US" dirty="0"/>
          </a:p>
        </p:txBody>
      </p:sp>
      <p:sp>
        <p:nvSpPr>
          <p:cNvPr id="5" name="TextBox 4"/>
          <p:cNvSpPr txBox="1"/>
          <p:nvPr/>
        </p:nvSpPr>
        <p:spPr>
          <a:xfrm>
            <a:off x="672123" y="890957"/>
            <a:ext cx="5464958" cy="461665"/>
          </a:xfrm>
          <a:prstGeom prst="rect">
            <a:avLst/>
          </a:prstGeom>
          <a:noFill/>
        </p:spPr>
        <p:txBody>
          <a:bodyPr wrap="none" rtlCol="0">
            <a:spAutoFit/>
          </a:bodyPr>
          <a:lstStyle/>
          <a:p>
            <a:r>
              <a:rPr lang="en-US" b="1" dirty="0" smtClean="0">
                <a:solidFill>
                  <a:srgbClr val="92D050"/>
                </a:solidFill>
                <a:latin typeface="+mn-lt"/>
              </a:rPr>
              <a:t>XML</a:t>
            </a:r>
            <a:r>
              <a:rPr lang="en-US" b="1" dirty="0" smtClean="0">
                <a:latin typeface="+mn-lt"/>
              </a:rPr>
              <a:t>:  </a:t>
            </a:r>
            <a:r>
              <a:rPr lang="en-US" b="1" dirty="0" err="1" smtClean="0">
                <a:latin typeface="+mn-lt"/>
              </a:rPr>
              <a:t>e</a:t>
            </a:r>
            <a:r>
              <a:rPr lang="en-US" b="1" dirty="0" err="1" smtClean="0">
                <a:solidFill>
                  <a:srgbClr val="92D050"/>
                </a:solidFill>
                <a:latin typeface="+mn-lt"/>
              </a:rPr>
              <a:t>X</a:t>
            </a:r>
            <a:r>
              <a:rPr lang="en-US" b="1" dirty="0" err="1" smtClean="0">
                <a:latin typeface="+mn-lt"/>
              </a:rPr>
              <a:t>tensible</a:t>
            </a:r>
            <a:r>
              <a:rPr lang="en-US" b="1" dirty="0" smtClean="0">
                <a:latin typeface="+mn-lt"/>
              </a:rPr>
              <a:t> </a:t>
            </a:r>
            <a:r>
              <a:rPr lang="en-US" b="1" dirty="0" smtClean="0">
                <a:solidFill>
                  <a:srgbClr val="92D050"/>
                </a:solidFill>
                <a:latin typeface="+mn-lt"/>
              </a:rPr>
              <a:t>M</a:t>
            </a:r>
            <a:r>
              <a:rPr lang="en-US" b="1" dirty="0" smtClean="0">
                <a:latin typeface="+mn-lt"/>
              </a:rPr>
              <a:t>ark-up </a:t>
            </a:r>
            <a:r>
              <a:rPr lang="en-US" b="1" dirty="0" smtClean="0">
                <a:solidFill>
                  <a:srgbClr val="92D050"/>
                </a:solidFill>
                <a:latin typeface="+mn-lt"/>
              </a:rPr>
              <a:t>L</a:t>
            </a:r>
            <a:r>
              <a:rPr lang="en-US" b="1" dirty="0" smtClean="0">
                <a:latin typeface="+mn-lt"/>
              </a:rPr>
              <a:t>anguage</a:t>
            </a:r>
            <a:endParaRPr lang="en-US" b="1" dirty="0">
              <a:latin typeface="+mn-lt"/>
            </a:endParaRPr>
          </a:p>
        </p:txBody>
      </p:sp>
      <p:sp>
        <p:nvSpPr>
          <p:cNvPr id="6" name="TextBox 5"/>
          <p:cNvSpPr txBox="1"/>
          <p:nvPr/>
        </p:nvSpPr>
        <p:spPr>
          <a:xfrm>
            <a:off x="1351369" y="1715512"/>
            <a:ext cx="190308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8" name="TextBox 7"/>
          <p:cNvSpPr txBox="1"/>
          <p:nvPr/>
        </p:nvSpPr>
        <p:spPr>
          <a:xfrm>
            <a:off x="1350021" y="3049345"/>
            <a:ext cx="2117887"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&lt;/recipe&gt;</a:t>
            </a:r>
            <a:endParaRPr lang="en-US" sz="2800" b="1" dirty="0">
              <a:latin typeface="Courier New" pitchFamily="49" charset="0"/>
              <a:cs typeface="Courier New" pitchFamily="49" charset="0"/>
            </a:endParaRPr>
          </a:p>
        </p:txBody>
      </p:sp>
      <p:sp>
        <p:nvSpPr>
          <p:cNvPr id="10" name="TextBox 9"/>
          <p:cNvSpPr txBox="1"/>
          <p:nvPr/>
        </p:nvSpPr>
        <p:spPr>
          <a:xfrm>
            <a:off x="1711466" y="2407380"/>
            <a:ext cx="1473480"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&lt;/add&gt;</a:t>
            </a:r>
            <a:endParaRPr lang="en-US" sz="2800" b="1" dirty="0">
              <a:latin typeface="Courier New" pitchFamily="49" charset="0"/>
              <a:cs typeface="Courier New" pitchFamily="49" charset="0"/>
            </a:endParaRPr>
          </a:p>
        </p:txBody>
      </p:sp>
      <p:sp>
        <p:nvSpPr>
          <p:cNvPr id="11" name="TextBox 10"/>
          <p:cNvSpPr txBox="1"/>
          <p:nvPr/>
        </p:nvSpPr>
        <p:spPr>
          <a:xfrm>
            <a:off x="1714236" y="2712516"/>
            <a:ext cx="4695516"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&lt;mix time=”30”&gt;&lt;/mix&gt;</a:t>
            </a:r>
            <a:endParaRPr lang="en-US" sz="2800" b="1" dirty="0">
              <a:latin typeface="Courier New" pitchFamily="49" charset="0"/>
              <a:cs typeface="Courier New" pitchFamily="49" charset="0"/>
            </a:endParaRPr>
          </a:p>
        </p:txBody>
      </p:sp>
      <p:sp>
        <p:nvSpPr>
          <p:cNvPr id="12" name="TextBox 11"/>
          <p:cNvSpPr txBox="1"/>
          <p:nvPr/>
        </p:nvSpPr>
        <p:spPr>
          <a:xfrm>
            <a:off x="1709961" y="2058556"/>
            <a:ext cx="705834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 ingredient=”eggs” num=”2”&gt;</a:t>
            </a:r>
            <a:endParaRPr lang="en-US" sz="2800" b="1" dirty="0">
              <a:latin typeface="Courier New" pitchFamily="49" charset="0"/>
              <a:cs typeface="Courier New" pitchFamily="49" charset="0"/>
            </a:endParaRPr>
          </a:p>
        </p:txBody>
      </p:sp>
      <p:sp>
        <p:nvSpPr>
          <p:cNvPr id="14" name="TextBox 13"/>
          <p:cNvSpPr txBox="1"/>
          <p:nvPr/>
        </p:nvSpPr>
        <p:spPr>
          <a:xfrm>
            <a:off x="1709961" y="2058556"/>
            <a:ext cx="7273145" cy="523220"/>
          </a:xfrm>
          <a:prstGeom prst="rect">
            <a:avLst/>
          </a:prstGeom>
          <a:noFill/>
        </p:spPr>
        <p:txBody>
          <a:bodyPr wrap="none" rtlCol="0">
            <a:spAutoFit/>
          </a:bodyPr>
          <a:lstStyle/>
          <a:p>
            <a:r>
              <a:rPr lang="en-US" sz="2800" b="1" dirty="0" smtClean="0">
                <a:latin typeface="Courier New" pitchFamily="49" charset="0"/>
                <a:cs typeface="Courier New" pitchFamily="49" charset="0"/>
              </a:rPr>
              <a:t>&lt;add ingredient=”eggs” num=”2” </a:t>
            </a:r>
            <a:r>
              <a:rPr lang="en-US" sz="2800" b="1" dirty="0" smtClean="0">
                <a:solidFill>
                  <a:srgbClr val="FF0000"/>
                </a:solidFill>
                <a:latin typeface="Courier New" pitchFamily="49" charset="0"/>
                <a:cs typeface="Courier New" pitchFamily="49" charset="0"/>
              </a:rPr>
              <a:t>/</a:t>
            </a:r>
            <a:r>
              <a:rPr lang="en-US" sz="2800" b="1" dirty="0" smtClean="0">
                <a:latin typeface="Courier New" pitchFamily="49" charset="0"/>
                <a:cs typeface="Courier New" pitchFamily="49" charset="0"/>
              </a:rPr>
              <a:t>&gt;</a:t>
            </a:r>
            <a:endParaRPr lang="en-US" sz="2800" b="1"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64" presetClass="path" presetSubtype="0" accel="50000" decel="50000" fill="hold" grpId="0" nodeType="withEffect">
                                  <p:stCondLst>
                                    <p:cond delay="0"/>
                                  </p:stCondLst>
                                  <p:childTnLst>
                                    <p:animMotion origin="layout" path="M 1.94444E-6 -3.95559E-6 L 1.94444E-6 -0.04765 " pathEditMode="relative" rAng="0" ptsTypes="AA">
                                      <p:cBhvr>
                                        <p:cTn id="18" dur="1000" fill="hold"/>
                                        <p:tgtEl>
                                          <p:spTgt spid="8"/>
                                        </p:tgtEl>
                                        <p:attrNameLst>
                                          <p:attrName>ppt_x</p:attrName>
                                          <p:attrName>ppt_y</p:attrName>
                                        </p:attrNameLst>
                                      </p:cBhvr>
                                      <p:rCtr x="0" y="-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Style</a:t>
            </a:r>
            <a:endParaRPr lang="en-US" dirty="0"/>
          </a:p>
        </p:txBody>
      </p:sp>
      <p:pic>
        <p:nvPicPr>
          <p:cNvPr id="8" name="Snagit_PPT79DA" descr="PPT79DA.png"/>
          <p:cNvPicPr>
            <a:picLocks noChangeAspect="1"/>
          </p:cNvPicPr>
          <p:nvPr/>
        </p:nvPicPr>
        <p:blipFill>
          <a:blip r:embed="rId3" cstate="print"/>
          <a:srcRect l="9154" r="3652"/>
          <a:stretch>
            <a:fillRect/>
          </a:stretch>
        </p:blipFill>
        <p:spPr>
          <a:xfrm>
            <a:off x="4755461" y="2050741"/>
            <a:ext cx="3732047" cy="3631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Snagit_PPT11D6" descr="PPT11D6.png"/>
          <p:cNvPicPr>
            <a:picLocks noChangeAspect="1"/>
          </p:cNvPicPr>
          <p:nvPr/>
        </p:nvPicPr>
        <p:blipFill>
          <a:blip r:embed="rId4" cstate="print"/>
          <a:stretch>
            <a:fillRect/>
          </a:stretch>
        </p:blipFill>
        <p:spPr>
          <a:xfrm>
            <a:off x="773722" y="1350195"/>
            <a:ext cx="3416028" cy="3565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rot="21342209">
            <a:off x="5916246" y="2758831"/>
            <a:ext cx="1109599" cy="400110"/>
          </a:xfrm>
          <a:prstGeom prst="rect">
            <a:avLst/>
          </a:prstGeom>
          <a:noFill/>
        </p:spPr>
        <p:txBody>
          <a:bodyPr wrap="none" rtlCol="0">
            <a:spAutoFit/>
          </a:bodyPr>
          <a:lstStyle/>
          <a:p>
            <a:r>
              <a:rPr lang="en-US" sz="2000" dirty="0" smtClean="0">
                <a:solidFill>
                  <a:schemeClr val="bg1">
                    <a:lumMod val="85000"/>
                  </a:schemeClr>
                </a:solidFill>
                <a:latin typeface="Arial Unicode MS" pitchFamily="34" charset="-128"/>
                <a:ea typeface="Arial Unicode MS" pitchFamily="34" charset="-128"/>
                <a:cs typeface="Arial Unicode MS" pitchFamily="34" charset="-128"/>
              </a:rPr>
              <a:t>&lt;/geek&gt;</a:t>
            </a:r>
            <a:endParaRPr lang="en-US" sz="2000" dirty="0">
              <a:solidFill>
                <a:schemeClr val="bg1">
                  <a:lumMod val="85000"/>
                </a:schemeClr>
              </a:solidFill>
              <a:latin typeface="Arial Unicode MS" pitchFamily="34" charset="-128"/>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Visual Editor (again)</a:t>
            </a:r>
            <a:endParaRPr lang="en-US" dirty="0"/>
          </a:p>
        </p:txBody>
      </p:sp>
      <p:pic>
        <p:nvPicPr>
          <p:cNvPr id="13" name="Snagit_PPTE392" descr="PPTE392.png"/>
          <p:cNvPicPr>
            <a:picLocks noChangeAspect="1"/>
          </p:cNvPicPr>
          <p:nvPr/>
        </p:nvPicPr>
        <p:blipFill>
          <a:blip r:embed="rId3" cstate="print"/>
          <a:stretch>
            <a:fillRect/>
          </a:stretch>
        </p:blipFill>
        <p:spPr>
          <a:xfrm>
            <a:off x="429846" y="1113692"/>
            <a:ext cx="8284308" cy="5177692"/>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XML Editor</a:t>
            </a:r>
            <a:endParaRPr lang="en-US" dirty="0"/>
          </a:p>
        </p:txBody>
      </p:sp>
      <p:pic>
        <p:nvPicPr>
          <p:cNvPr id="6" name="Snagit_PPT3401" descr="PPT3401.png"/>
          <p:cNvPicPr>
            <a:picLocks noChangeAspect="1"/>
          </p:cNvPicPr>
          <p:nvPr/>
        </p:nvPicPr>
        <p:blipFill>
          <a:blip r:embed="rId3" cstate="print"/>
          <a:stretch>
            <a:fillRect/>
          </a:stretch>
        </p:blipFill>
        <p:spPr>
          <a:xfrm>
            <a:off x="404837" y="1082431"/>
            <a:ext cx="8334326" cy="520895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Screen Description</a:t>
            </a:r>
            <a:endParaRPr lang="en-US" dirty="0"/>
          </a:p>
        </p:txBody>
      </p:sp>
      <p:pic>
        <p:nvPicPr>
          <p:cNvPr id="6" name="Snagit_PPT4915" descr="PPT4915.png"/>
          <p:cNvPicPr>
            <a:picLocks noChangeAspect="1"/>
          </p:cNvPicPr>
          <p:nvPr/>
        </p:nvPicPr>
        <p:blipFill>
          <a:blip r:embed="rId3" cstate="print"/>
          <a:stretch>
            <a:fillRect/>
          </a:stretch>
        </p:blipFill>
        <p:spPr>
          <a:xfrm>
            <a:off x="630508" y="1461406"/>
            <a:ext cx="7882984" cy="3935188"/>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Perspectives</a:t>
            </a:r>
            <a:endParaRPr lang="en-US" dirty="0"/>
          </a:p>
        </p:txBody>
      </p:sp>
      <p:pic>
        <p:nvPicPr>
          <p:cNvPr id="4" name="Snagit_PPT4DAB" descr="PPT4DAB.png"/>
          <p:cNvPicPr>
            <a:picLocks noChangeAspect="1"/>
          </p:cNvPicPr>
          <p:nvPr/>
        </p:nvPicPr>
        <p:blipFill>
          <a:blip r:embed="rId3" cstate="print"/>
          <a:stretch>
            <a:fillRect/>
          </a:stretch>
        </p:blipFill>
        <p:spPr>
          <a:xfrm>
            <a:off x="1991047" y="1518294"/>
            <a:ext cx="5161905" cy="426666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380999" y="171450"/>
            <a:ext cx="6520543" cy="536575"/>
          </a:xfrm>
        </p:spPr>
        <p:txBody>
          <a:bodyPr/>
          <a:lstStyle/>
          <a:p>
            <a:r>
              <a:rPr lang="en-US" sz="2400" dirty="0" smtClean="0"/>
              <a:t>Key Terms and Concepts - Activities</a:t>
            </a:r>
          </a:p>
        </p:txBody>
      </p:sp>
      <p:sp>
        <p:nvSpPr>
          <p:cNvPr id="8" name="Content Placeholder 2"/>
          <p:cNvSpPr txBox="1">
            <a:spLocks/>
          </p:cNvSpPr>
          <p:nvPr/>
        </p:nvSpPr>
        <p:spPr bwMode="auto">
          <a:xfrm>
            <a:off x="380999" y="1054101"/>
            <a:ext cx="8208523"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fontScale="92500" lnSpcReduction="20000"/>
          </a:bodyPr>
          <a:lstStyle/>
          <a:p>
            <a:pPr marL="342900" indent="-342900">
              <a:spcBef>
                <a:spcPct val="20000"/>
              </a:spcBef>
              <a:buClr>
                <a:srgbClr val="D4272E"/>
              </a:buClr>
              <a:buFontTx/>
              <a:buChar char="•"/>
            </a:pPr>
            <a:r>
              <a:rPr lang="en-US" kern="0" dirty="0" smtClean="0">
                <a:latin typeface="+mn-lt"/>
              </a:rPr>
              <a:t>Activities - Applications consist of multiple activities that are loosely bound to each other. </a:t>
            </a:r>
          </a:p>
          <a:p>
            <a:pPr marL="800100" lvl="1" indent="-342900">
              <a:spcBef>
                <a:spcPct val="20000"/>
              </a:spcBef>
              <a:buClr>
                <a:srgbClr val="D4272E"/>
              </a:buClr>
              <a:buFontTx/>
              <a:buChar char="•"/>
            </a:pPr>
            <a:r>
              <a:rPr lang="en-US" kern="0" dirty="0" smtClean="0">
                <a:latin typeface="+mn-lt"/>
              </a:rPr>
              <a:t>Each Activity can start another Activity in order to perform different actions</a:t>
            </a:r>
          </a:p>
          <a:p>
            <a:pPr marL="800100" lvl="1" indent="-342900">
              <a:spcBef>
                <a:spcPct val="20000"/>
              </a:spcBef>
              <a:buClr>
                <a:srgbClr val="D4272E"/>
              </a:buClr>
              <a:buFontTx/>
              <a:buChar char="•"/>
            </a:pPr>
            <a:r>
              <a:rPr lang="en-US" kern="0" dirty="0" smtClean="0">
                <a:latin typeface="+mn-lt"/>
              </a:rPr>
              <a:t>Each time a new Activity starts, the previous Activity is stopped, but the system preserves the Activity in a stack (the "back stack"). </a:t>
            </a:r>
          </a:p>
          <a:p>
            <a:pPr marL="1257300" lvl="2" indent="-342900">
              <a:spcBef>
                <a:spcPct val="20000"/>
              </a:spcBef>
              <a:buClr>
                <a:srgbClr val="D4272E"/>
              </a:buClr>
              <a:buFontTx/>
              <a:buChar char="•"/>
            </a:pPr>
            <a:r>
              <a:rPr lang="en-US" kern="0" dirty="0" smtClean="0">
                <a:latin typeface="+mn-lt"/>
              </a:rPr>
              <a:t>When a new Activity starts, it is pushed onto the back stack and takes user focus. The back stack abides to the basic "last in, first out" queue mechanism, so, when the user is done with the current Activity and presses the BACK key, it is popped from the stack (and destroyed) and the previous activity resumes. </a:t>
            </a:r>
          </a:p>
          <a:p>
            <a:pPr marL="800100" lvl="1" indent="-342900">
              <a:spcBef>
                <a:spcPct val="20000"/>
              </a:spcBef>
              <a:buClr>
                <a:srgbClr val="D4272E"/>
              </a:buClr>
              <a:buFontTx/>
              <a:buChar char="•"/>
            </a:pPr>
            <a:endParaRPr lang="en-US" kern="0" dirty="0" smtClean="0">
              <a:latin typeface="+mn-lt"/>
            </a:endParaRPr>
          </a:p>
          <a:p>
            <a:pPr marL="800100" lvl="1" indent="-342900">
              <a:spcBef>
                <a:spcPct val="20000"/>
              </a:spcBef>
              <a:buClr>
                <a:srgbClr val="D4272E"/>
              </a:buClr>
              <a:buFontTx/>
              <a:buChar char="•"/>
            </a:pPr>
            <a:endParaRPr lang="en-US" kern="0" dirty="0" smtClean="0">
              <a:latin typeface="+mn-lt"/>
            </a:endParaRPr>
          </a:p>
          <a:p>
            <a:pPr marL="800100" lvl="1" indent="-342900">
              <a:spcBef>
                <a:spcPct val="20000"/>
              </a:spcBef>
              <a:buClr>
                <a:srgbClr val="D4272E"/>
              </a:buClr>
            </a:pPr>
            <a:endParaRPr lang="en-US" kern="0" dirty="0" smtClean="0">
              <a:latin typeface="+mn-lt"/>
            </a:endParaRPr>
          </a:p>
          <a:p>
            <a:pPr marL="342900" indent="-342900">
              <a:spcBef>
                <a:spcPct val="20000"/>
              </a:spcBef>
              <a:buClr>
                <a:srgbClr val="D4272E"/>
              </a:buClr>
              <a:buFontTx/>
              <a:buChar char="•"/>
            </a:pPr>
            <a:r>
              <a:rPr lang="en-US" kern="0" dirty="0" smtClean="0">
                <a:latin typeface="+mn-lt"/>
              </a:rPr>
              <a:t>Reference – </a:t>
            </a:r>
            <a:r>
              <a:rPr lang="en-US" kern="0" dirty="0" smtClean="0">
                <a:latin typeface="+mn-lt"/>
                <a:hlinkClick r:id="rId3"/>
              </a:rPr>
              <a:t>Android Developers Dev Guide</a:t>
            </a:r>
            <a:endParaRPr lang="en-US" kern="0" dirty="0" smtClean="0">
              <a:latin typeface="+mn-lt"/>
            </a:endParaRPr>
          </a:p>
          <a:p>
            <a:pPr marL="800100" lvl="1" indent="-342900">
              <a:spcBef>
                <a:spcPct val="20000"/>
              </a:spcBef>
              <a:buClr>
                <a:srgbClr val="D4272E"/>
              </a:buClr>
              <a:buFontTx/>
              <a:buChar char="•"/>
            </a:pPr>
            <a:endParaRPr kumimoji="0" lang="en-US" b="0" i="0" u="none" strike="noStrike" kern="0" cap="none" spc="0" normalizeH="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a:t>
            </a:r>
            <a:endParaRPr lang="en-US" dirty="0"/>
          </a:p>
        </p:txBody>
      </p:sp>
      <p:sp>
        <p:nvSpPr>
          <p:cNvPr id="4" name="TextBox 3"/>
          <p:cNvSpPr txBox="1"/>
          <p:nvPr/>
        </p:nvSpPr>
        <p:spPr>
          <a:xfrm>
            <a:off x="1836639" y="1352062"/>
            <a:ext cx="5738494" cy="646331"/>
          </a:xfrm>
          <a:prstGeom prst="rect">
            <a:avLst/>
          </a:prstGeom>
          <a:noFill/>
        </p:spPr>
        <p:txBody>
          <a:bodyPr wrap="none" rtlCol="0">
            <a:spAutoFit/>
          </a:bodyPr>
          <a:lstStyle/>
          <a:p>
            <a:r>
              <a:rPr lang="en-US" sz="3600" dirty="0" smtClean="0">
                <a:latin typeface="+mj-lt"/>
              </a:rPr>
              <a:t>Activity  </a:t>
            </a:r>
            <a:r>
              <a:rPr lang="en-US" sz="3600" spc="-800" dirty="0" smtClean="0">
                <a:latin typeface="+mj-lt"/>
                <a:sym typeface="Wingdings" pitchFamily="2" charset="2"/>
              </a:rPr>
              <a:t></a:t>
            </a:r>
            <a:r>
              <a:rPr lang="en-US" sz="3600" dirty="0" smtClean="0">
                <a:latin typeface="+mj-lt"/>
              </a:rPr>
              <a:t>  A Screen</a:t>
            </a:r>
            <a:endParaRPr lang="en-US" sz="3600" dirty="0">
              <a:latin typeface="+mj-lt"/>
            </a:endParaRPr>
          </a:p>
        </p:txBody>
      </p:sp>
      <p:pic>
        <p:nvPicPr>
          <p:cNvPr id="5" name="Snagit_PPT815" descr="PPT815.png"/>
          <p:cNvPicPr>
            <a:picLocks noChangeAspect="1"/>
          </p:cNvPicPr>
          <p:nvPr/>
        </p:nvPicPr>
        <p:blipFill>
          <a:blip r:embed="rId2" cstate="print"/>
          <a:stretch>
            <a:fillRect/>
          </a:stretch>
        </p:blipFill>
        <p:spPr>
          <a:xfrm>
            <a:off x="422699" y="3025805"/>
            <a:ext cx="4828572" cy="2447619"/>
          </a:xfrm>
          <a:prstGeom prst="rect">
            <a:avLst/>
          </a:prstGeom>
        </p:spPr>
      </p:pic>
      <p:pic>
        <p:nvPicPr>
          <p:cNvPr id="6" name="Snagit_PPTC27F" descr="PPTC27F.png"/>
          <p:cNvPicPr>
            <a:picLocks noChangeAspect="1"/>
          </p:cNvPicPr>
          <p:nvPr/>
        </p:nvPicPr>
        <p:blipFill>
          <a:blip r:embed="rId3" cstate="print"/>
          <a:stretch>
            <a:fillRect/>
          </a:stretch>
        </p:blipFill>
        <p:spPr>
          <a:xfrm>
            <a:off x="6222000" y="2446216"/>
            <a:ext cx="2358338" cy="3513014"/>
          </a:xfrm>
          <a:prstGeom prst="rect">
            <a:avLst/>
          </a:prstGeom>
        </p:spPr>
      </p:pic>
      <p:sp>
        <p:nvSpPr>
          <p:cNvPr id="7" name="TextBox 6"/>
          <p:cNvSpPr txBox="1"/>
          <p:nvPr/>
        </p:nvSpPr>
        <p:spPr>
          <a:xfrm>
            <a:off x="5040922" y="3751383"/>
            <a:ext cx="1085554" cy="769441"/>
          </a:xfrm>
          <a:prstGeom prst="rect">
            <a:avLst/>
          </a:prstGeom>
          <a:noFill/>
        </p:spPr>
        <p:txBody>
          <a:bodyPr wrap="none" rtlCol="0">
            <a:spAutoFit/>
          </a:bodyPr>
          <a:lstStyle/>
          <a:p>
            <a:r>
              <a:rPr lang="en-US" sz="4400" spc="-800" dirty="0" smtClean="0">
                <a:latin typeface="+mj-lt"/>
                <a:sym typeface="Wingdings" pitchFamily="2" charset="2"/>
              </a:rPr>
              <a:t></a:t>
            </a:r>
            <a:endParaRPr lang="en-US" sz="4400" spc="-800" dirty="0">
              <a:latin typeface="+mj-lt"/>
            </a:endParaRPr>
          </a:p>
        </p:txBody>
      </p:sp>
      <p:sp>
        <p:nvSpPr>
          <p:cNvPr id="8" name="Down Arrow 7"/>
          <p:cNvSpPr/>
          <p:nvPr/>
        </p:nvSpPr>
        <p:spPr bwMode="auto">
          <a:xfrm rot="682751">
            <a:off x="2891692" y="2008555"/>
            <a:ext cx="250092" cy="804985"/>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9" name="Down Arrow 8"/>
          <p:cNvSpPr/>
          <p:nvPr/>
        </p:nvSpPr>
        <p:spPr bwMode="auto">
          <a:xfrm rot="19813527">
            <a:off x="5693508" y="1981200"/>
            <a:ext cx="250092" cy="804985"/>
          </a:xfrm>
          <a:prstGeom prst="downArrow">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381000" y="171450"/>
            <a:ext cx="6477000" cy="536575"/>
          </a:xfrm>
        </p:spPr>
        <p:txBody>
          <a:bodyPr/>
          <a:lstStyle/>
          <a:p>
            <a:r>
              <a:rPr lang="en-US" sz="2400" dirty="0" smtClean="0"/>
              <a:t>Key Terms and Concepts - Activities</a:t>
            </a:r>
          </a:p>
        </p:txBody>
      </p:sp>
      <p:sp>
        <p:nvSpPr>
          <p:cNvPr id="8" name="Content Placeholder 2"/>
          <p:cNvSpPr txBox="1">
            <a:spLocks/>
          </p:cNvSpPr>
          <p:nvPr/>
        </p:nvSpPr>
        <p:spPr bwMode="auto">
          <a:xfrm>
            <a:off x="380999" y="1054101"/>
            <a:ext cx="4813301"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p>
            <a:pPr marL="342900" indent="-342900">
              <a:spcBef>
                <a:spcPct val="20000"/>
              </a:spcBef>
              <a:buClr>
                <a:srgbClr val="D4272E"/>
              </a:buClr>
              <a:buFontTx/>
              <a:buChar char="•"/>
            </a:pPr>
            <a:r>
              <a:rPr kumimoji="0" lang="en-US" b="0" i="0" u="none" strike="noStrike" kern="0" cap="none" spc="0" normalizeH="0" noProof="0" dirty="0" smtClean="0">
                <a:ln>
                  <a:noFill/>
                </a:ln>
                <a:solidFill>
                  <a:schemeClr val="tx1"/>
                </a:solidFill>
                <a:effectLst/>
                <a:uLnTx/>
                <a:uFillTx/>
                <a:latin typeface="+mn-lt"/>
                <a:ea typeface="+mn-ea"/>
                <a:cs typeface="+mn-cs"/>
              </a:rPr>
              <a:t>The system notifies an Activity of state changes via a variety of callbacks</a:t>
            </a:r>
          </a:p>
          <a:p>
            <a:pPr marL="342900" indent="-342900">
              <a:spcBef>
                <a:spcPct val="20000"/>
              </a:spcBef>
              <a:buClr>
                <a:srgbClr val="D4272E"/>
              </a:buClr>
              <a:buFontTx/>
              <a:buChar char="•"/>
            </a:pPr>
            <a:r>
              <a:rPr lang="en-US" kern="0" dirty="0" err="1" smtClean="0">
                <a:latin typeface="+mn-lt"/>
              </a:rPr>
              <a:t>onCreate</a:t>
            </a:r>
            <a:r>
              <a:rPr lang="en-US" kern="0" dirty="0" smtClean="0">
                <a:latin typeface="+mn-lt"/>
              </a:rPr>
              <a:t>() - The system calls this when creating your activity</a:t>
            </a:r>
          </a:p>
          <a:p>
            <a:pPr marL="800100" lvl="1" indent="-342900">
              <a:spcBef>
                <a:spcPct val="20000"/>
              </a:spcBef>
              <a:buClr>
                <a:srgbClr val="D4272E"/>
              </a:buClr>
              <a:buFontTx/>
              <a:buChar char="•"/>
            </a:pPr>
            <a:r>
              <a:rPr lang="en-US" kern="0" dirty="0" smtClean="0">
                <a:latin typeface="+mn-lt"/>
              </a:rPr>
              <a:t>Define the layout for the Activity's user interface. </a:t>
            </a:r>
          </a:p>
          <a:p>
            <a:pPr marL="800100" lvl="1" indent="-342900">
              <a:spcBef>
                <a:spcPct val="20000"/>
              </a:spcBef>
              <a:buClr>
                <a:srgbClr val="D4272E"/>
              </a:buClr>
              <a:buFontTx/>
              <a:buChar char="•"/>
            </a:pPr>
            <a:r>
              <a:rPr lang="en-US" kern="0" dirty="0" smtClean="0">
                <a:latin typeface="+mn-lt"/>
              </a:rPr>
              <a:t>Initialize essential components of the Activity.</a:t>
            </a:r>
          </a:p>
          <a:p>
            <a:pPr marL="800100" lvl="1" indent="-342900">
              <a:spcBef>
                <a:spcPct val="20000"/>
              </a:spcBef>
              <a:buClr>
                <a:srgbClr val="D4272E"/>
              </a:buClr>
              <a:buFontTx/>
              <a:buChar char="•"/>
            </a:pP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5" name="Picture 4" descr="activity_lifecycle.png"/>
          <p:cNvPicPr>
            <a:picLocks noChangeAspect="1"/>
          </p:cNvPicPr>
          <p:nvPr/>
        </p:nvPicPr>
        <p:blipFill>
          <a:blip r:embed="rId3" cstate="print"/>
          <a:stretch>
            <a:fillRect/>
          </a:stretch>
        </p:blipFill>
        <p:spPr>
          <a:xfrm>
            <a:off x="5080483" y="972586"/>
            <a:ext cx="4063517" cy="5301213"/>
          </a:xfrm>
          <a:prstGeom prst="rect">
            <a:avLst/>
          </a:prstGeom>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sz="2400" dirty="0" smtClean="0"/>
              <a:t>Course Outline</a:t>
            </a:r>
          </a:p>
        </p:txBody>
      </p:sp>
      <p:sp>
        <p:nvSpPr>
          <p:cNvPr id="8" name="Content Placeholder 2"/>
          <p:cNvSpPr txBox="1">
            <a:spLocks/>
          </p:cNvSpPr>
          <p:nvPr/>
        </p:nvSpPr>
        <p:spPr bwMode="auto">
          <a:xfrm>
            <a:off x="496111" y="1054101"/>
            <a:ext cx="8103140"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r>
              <a:rPr lang="en-US" kern="0" dirty="0" smtClean="0">
                <a:latin typeface="+mn-lt"/>
              </a:rPr>
              <a:t>Getting started</a:t>
            </a:r>
          </a:p>
          <a:p>
            <a:pPr marL="800100" lvl="1" indent="-342900">
              <a:spcBef>
                <a:spcPct val="20000"/>
              </a:spcBef>
              <a:buClr>
                <a:srgbClr val="D4272E"/>
              </a:buClr>
              <a:buFontTx/>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Android</a:t>
            </a:r>
            <a:r>
              <a:rPr kumimoji="0" lang="en-US" b="0" i="0" u="none" strike="noStrike" kern="0" cap="none" spc="0" normalizeH="0" noProof="0" dirty="0" smtClean="0">
                <a:ln>
                  <a:noFill/>
                </a:ln>
                <a:solidFill>
                  <a:schemeClr val="tx1"/>
                </a:solidFill>
                <a:effectLst/>
                <a:uLnTx/>
                <a:uFillTx/>
                <a:latin typeface="+mn-lt"/>
                <a:ea typeface="+mn-ea"/>
                <a:cs typeface="+mn-cs"/>
              </a:rPr>
              <a:t> overview</a:t>
            </a:r>
          </a:p>
          <a:p>
            <a:pPr marL="800100" lvl="1" indent="-342900">
              <a:spcBef>
                <a:spcPct val="20000"/>
              </a:spcBef>
              <a:buClr>
                <a:srgbClr val="D4272E"/>
              </a:buClr>
              <a:buFontTx/>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Android</a:t>
            </a:r>
            <a:r>
              <a:rPr kumimoji="0" lang="en-US" b="0" i="0" u="none" strike="noStrike" kern="0" cap="none" spc="0" normalizeH="0" noProof="0" dirty="0" smtClean="0">
                <a:ln>
                  <a:noFill/>
                </a:ln>
                <a:solidFill>
                  <a:schemeClr val="tx1"/>
                </a:solidFill>
                <a:effectLst/>
                <a:uLnTx/>
                <a:uFillTx/>
                <a:latin typeface="+mn-lt"/>
                <a:ea typeface="+mn-ea"/>
                <a:cs typeface="+mn-cs"/>
              </a:rPr>
              <a:t> Development tools</a:t>
            </a:r>
          </a:p>
          <a:p>
            <a:pPr marL="800100" lvl="1" indent="-342900">
              <a:spcBef>
                <a:spcPct val="20000"/>
              </a:spcBef>
              <a:buClr>
                <a:srgbClr val="D4272E"/>
              </a:buClr>
              <a:buFontTx/>
              <a:buChar char="•"/>
            </a:pPr>
            <a:r>
              <a:rPr kumimoji="0" lang="en-US" b="0" i="0" u="none" strike="noStrike" kern="0" cap="none" spc="0" normalizeH="0" baseline="0" noProof="0" dirty="0" smtClean="0">
                <a:ln>
                  <a:noFill/>
                </a:ln>
                <a:solidFill>
                  <a:schemeClr val="tx1"/>
                </a:solidFill>
                <a:effectLst/>
                <a:uLnTx/>
                <a:uFillTx/>
                <a:latin typeface="+mn-lt"/>
                <a:ea typeface="+mn-ea"/>
                <a:cs typeface="+mn-cs"/>
              </a:rPr>
              <a:t>Android</a:t>
            </a:r>
            <a:r>
              <a:rPr kumimoji="0" lang="en-US" b="0" i="0" u="none" strike="noStrike" kern="0" cap="none" spc="0" normalizeH="0" noProof="0" dirty="0" smtClean="0">
                <a:ln>
                  <a:noFill/>
                </a:ln>
                <a:solidFill>
                  <a:schemeClr val="tx1"/>
                </a:solidFill>
                <a:effectLst/>
                <a:uLnTx/>
                <a:uFillTx/>
                <a:latin typeface="+mn-lt"/>
                <a:ea typeface="+mn-ea"/>
                <a:cs typeface="+mn-cs"/>
              </a:rPr>
              <a:t> Application Project structure</a:t>
            </a:r>
          </a:p>
          <a:p>
            <a:pPr marL="800100" lvl="1" indent="-342900">
              <a:spcBef>
                <a:spcPct val="20000"/>
              </a:spcBef>
              <a:buClr>
                <a:srgbClr val="D4272E"/>
              </a:buClr>
              <a:buFontTx/>
              <a:buChar char="•"/>
            </a:pPr>
            <a:r>
              <a:rPr lang="en-US" kern="0" dirty="0" smtClean="0">
                <a:latin typeface="+mn-lt"/>
              </a:rPr>
              <a:t>Lab - Hello World</a:t>
            </a:r>
          </a:p>
          <a:p>
            <a:pPr marL="800100" lvl="1" indent="-342900">
              <a:spcBef>
                <a:spcPct val="20000"/>
              </a:spcBef>
              <a:buClr>
                <a:srgbClr val="D4272E"/>
              </a:buClr>
            </a:pPr>
            <a:endParaRPr lang="en-US" kern="0" dirty="0" smtClean="0">
              <a:latin typeface="+mn-lt"/>
            </a:endParaRPr>
          </a:p>
          <a:p>
            <a:pPr marL="800100" lvl="1" indent="-342900">
              <a:spcBef>
                <a:spcPct val="20000"/>
              </a:spcBef>
              <a:buClr>
                <a:srgbClr val="D4272E"/>
              </a:buClr>
              <a:buFontTx/>
              <a:buChar char="•"/>
            </a:pPr>
            <a:endParaRPr kumimoji="0" lang="en-US" b="0" i="0" u="none" strike="noStrike" kern="0" cap="none" spc="0" normalizeH="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Activity Life Cycle</a:t>
            </a:r>
            <a:endParaRPr lang="en-US" dirty="0"/>
          </a:p>
        </p:txBody>
      </p:sp>
      <p:sp>
        <p:nvSpPr>
          <p:cNvPr id="6" name="Content Placeholder 5"/>
          <p:cNvSpPr>
            <a:spLocks noGrp="1"/>
          </p:cNvSpPr>
          <p:nvPr>
            <p:ph sz="half" idx="1"/>
          </p:nvPr>
        </p:nvSpPr>
        <p:spPr/>
        <p:txBody>
          <a:bodyPr>
            <a:normAutofit fontScale="92500"/>
          </a:bodyPr>
          <a:lstStyle/>
          <a:p>
            <a:r>
              <a:rPr lang="en-US" dirty="0" smtClean="0"/>
              <a:t>Every Activity goes through different stages (states) of its life</a:t>
            </a:r>
          </a:p>
          <a:p>
            <a:r>
              <a:rPr lang="en-US" dirty="0" smtClean="0"/>
              <a:t>Whenever it changes to a new state, an </a:t>
            </a:r>
            <a:r>
              <a:rPr lang="en-US" b="1" dirty="0" err="1" smtClean="0"/>
              <a:t>on</a:t>
            </a:r>
            <a:r>
              <a:rPr lang="en-US" i="1" dirty="0" err="1" smtClean="0">
                <a:latin typeface="Arial Narrow" pitchFamily="34" charset="0"/>
                <a:cs typeface="Times New Roman" pitchFamily="18" charset="0"/>
              </a:rPr>
              <a:t>Event</a:t>
            </a:r>
            <a:r>
              <a:rPr lang="en-US" b="1" dirty="0" smtClean="0"/>
              <a:t>() </a:t>
            </a:r>
            <a:r>
              <a:rPr lang="en-US" dirty="0" smtClean="0"/>
              <a:t>method is called</a:t>
            </a:r>
          </a:p>
          <a:p>
            <a:r>
              <a:rPr lang="en-US" dirty="0" smtClean="0"/>
              <a:t>The </a:t>
            </a:r>
            <a:r>
              <a:rPr lang="en-US" b="1" dirty="0" err="1" smtClean="0"/>
              <a:t>on</a:t>
            </a:r>
            <a:r>
              <a:rPr lang="en-US" i="1" dirty="0" err="1" smtClean="0">
                <a:latin typeface="Arial Narrow" pitchFamily="34" charset="0"/>
                <a:cs typeface="Times New Roman" pitchFamily="18" charset="0"/>
              </a:rPr>
              <a:t>Event</a:t>
            </a:r>
            <a:r>
              <a:rPr lang="en-US" b="1" dirty="0" smtClean="0"/>
              <a:t>() </a:t>
            </a:r>
            <a:r>
              <a:rPr lang="en-US" dirty="0" smtClean="0"/>
              <a:t>methods are called “callbacks”</a:t>
            </a:r>
          </a:p>
          <a:p>
            <a:r>
              <a:rPr lang="en-US" dirty="0" smtClean="0"/>
              <a:t>Callbacks are common in event-driven programming</a:t>
            </a:r>
            <a:endParaRPr lang="en-US" dirty="0"/>
          </a:p>
        </p:txBody>
      </p:sp>
      <p:pic>
        <p:nvPicPr>
          <p:cNvPr id="4" name="Picture 3" descr="activity_lifecycle.png"/>
          <p:cNvPicPr>
            <a:picLocks noChangeAspect="1"/>
          </p:cNvPicPr>
          <p:nvPr/>
        </p:nvPicPr>
        <p:blipFill>
          <a:blip r:embed="rId3" cstate="print"/>
          <a:stretch>
            <a:fillRect/>
          </a:stretch>
        </p:blipFill>
        <p:spPr>
          <a:xfrm>
            <a:off x="4588114" y="988217"/>
            <a:ext cx="4063517" cy="5301213"/>
          </a:xfrm>
          <a:prstGeom prst="rect">
            <a:avLst/>
          </a:prstGeom>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onCreate</a:t>
            </a:r>
            <a:r>
              <a:rPr lang="en-US" dirty="0" smtClean="0"/>
              <a:t>() Method</a:t>
            </a:r>
            <a:endParaRPr lang="en-US" dirty="0"/>
          </a:p>
        </p:txBody>
      </p:sp>
      <p:pic>
        <p:nvPicPr>
          <p:cNvPr id="6" name="Snagit_PPT7692" descr="PPT7692.png"/>
          <p:cNvPicPr>
            <a:picLocks noGrp="1" noChangeAspect="1"/>
          </p:cNvPicPr>
          <p:nvPr>
            <p:ph sz="half" idx="1"/>
          </p:nvPr>
        </p:nvPicPr>
        <p:blipFill>
          <a:blip r:embed="rId3" cstate="print"/>
          <a:stretch>
            <a:fillRect/>
          </a:stretch>
        </p:blipFill>
        <p:spPr>
          <a:xfrm>
            <a:off x="572478" y="1199628"/>
            <a:ext cx="4609122" cy="2336380"/>
          </a:xfrm>
        </p:spPr>
      </p:pic>
      <p:pic>
        <p:nvPicPr>
          <p:cNvPr id="9" name="Snagit_PPT9164" descr="PPT9164.png"/>
          <p:cNvPicPr>
            <a:picLocks noGrp="1" noChangeAspect="1"/>
          </p:cNvPicPr>
          <p:nvPr>
            <p:ph sz="half" idx="2"/>
          </p:nvPr>
        </p:nvPicPr>
        <p:blipFill>
          <a:blip r:embed="rId4" cstate="print"/>
          <a:stretch>
            <a:fillRect/>
          </a:stretch>
        </p:blipFill>
        <p:spPr>
          <a:xfrm>
            <a:off x="5209470" y="1187939"/>
            <a:ext cx="3629730" cy="4708278"/>
          </a:xfrm>
        </p:spPr>
      </p:pic>
      <p:sp>
        <p:nvSpPr>
          <p:cNvPr id="10" name="Content Placeholder 5"/>
          <p:cNvSpPr txBox="1">
            <a:spLocks/>
          </p:cNvSpPr>
          <p:nvPr/>
        </p:nvSpPr>
        <p:spPr bwMode="auto">
          <a:xfrm>
            <a:off x="380999" y="3602892"/>
            <a:ext cx="4808415" cy="2613758"/>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fontScale="77500" lnSpcReduction="20000"/>
          </a:bodyPr>
          <a:lstStyle/>
          <a:p>
            <a:pPr marL="514350" marR="0" lvl="0" indent="-514350" algn="l" defTabSz="914400" rtl="0" eaLnBrk="1" fontAlgn="base" latinLnBrk="0" hangingPunct="1">
              <a:lnSpc>
                <a:spcPct val="100000"/>
              </a:lnSpc>
              <a:spcBef>
                <a:spcPct val="20000"/>
              </a:spcBef>
              <a:spcAft>
                <a:spcPct val="0"/>
              </a:spcAft>
              <a:buClr>
                <a:srgbClr val="D4272E"/>
              </a:buClr>
              <a:buSzTx/>
              <a:buFont typeface="+mj-lt"/>
              <a:buAutoNum type="arabicPeriod"/>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Activity is launched</a:t>
            </a:r>
          </a:p>
          <a:p>
            <a:pPr marL="514350" marR="0" lvl="0" indent="-514350" algn="l" defTabSz="914400" rtl="0" eaLnBrk="1" fontAlgn="base" latinLnBrk="0" hangingPunct="1">
              <a:lnSpc>
                <a:spcPct val="100000"/>
              </a:lnSpc>
              <a:spcBef>
                <a:spcPct val="20000"/>
              </a:spcBef>
              <a:spcAft>
                <a:spcPct val="0"/>
              </a:spcAft>
              <a:buClr>
                <a:srgbClr val="D4272E"/>
              </a:buClr>
              <a:buSzTx/>
              <a:buFont typeface="+mj-lt"/>
              <a:buAutoNum type="arabicPeriod"/>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The Activity’s </a:t>
            </a:r>
            <a:r>
              <a:rPr kumimoji="0" lang="en-US" sz="2800" b="1" i="0" u="none" strike="noStrike" kern="0" cap="none" spc="0" normalizeH="0" baseline="0" noProof="0" dirty="0" err="1" smtClean="0">
                <a:ln>
                  <a:noFill/>
                </a:ln>
                <a:solidFill>
                  <a:schemeClr val="tx1"/>
                </a:solidFill>
                <a:effectLst/>
                <a:uLnTx/>
                <a:uFillTx/>
                <a:latin typeface="+mn-lt"/>
                <a:ea typeface="+mn-ea"/>
                <a:cs typeface="+mn-cs"/>
              </a:rPr>
              <a:t>onCreate</a:t>
            </a:r>
            <a:r>
              <a:rPr kumimoji="0" lang="en-US" sz="2800" b="1" i="0" u="none" strike="noStrike" kern="0" cap="none" spc="0" normalizeH="0" baseline="0" noProof="0" dirty="0" smtClean="0">
                <a:ln>
                  <a:noFill/>
                </a:ln>
                <a:solidFill>
                  <a:schemeClr val="tx1"/>
                </a:solidFill>
                <a:effectLst/>
                <a:uLnTx/>
                <a:uFillTx/>
                <a:latin typeface="+mn-lt"/>
                <a:ea typeface="+mn-ea"/>
                <a:cs typeface="+mn-cs"/>
              </a:rPr>
              <a:t>() </a:t>
            </a:r>
            <a:r>
              <a:rPr kumimoji="0" lang="en-US" sz="2800" b="0" i="0" u="none" strike="noStrike" kern="0" cap="none" spc="0" normalizeH="0" baseline="0" noProof="0" dirty="0" smtClean="0">
                <a:ln>
                  <a:noFill/>
                </a:ln>
                <a:solidFill>
                  <a:schemeClr val="tx1"/>
                </a:solidFill>
                <a:effectLst/>
                <a:uLnTx/>
                <a:uFillTx/>
                <a:latin typeface="+mn-lt"/>
                <a:ea typeface="+mn-ea"/>
                <a:cs typeface="+mn-cs"/>
              </a:rPr>
              <a:t>method is called</a:t>
            </a:r>
          </a:p>
          <a:p>
            <a:pPr marL="514350" marR="0" lvl="0" indent="-514350" algn="l" defTabSz="914400" rtl="0" eaLnBrk="1" fontAlgn="base" latinLnBrk="0" hangingPunct="1">
              <a:lnSpc>
                <a:spcPct val="100000"/>
              </a:lnSpc>
              <a:spcBef>
                <a:spcPct val="20000"/>
              </a:spcBef>
              <a:spcAft>
                <a:spcPct val="0"/>
              </a:spcAft>
              <a:buClr>
                <a:srgbClr val="D4272E"/>
              </a:buClr>
              <a:buSzTx/>
              <a:buFont typeface="+mj-lt"/>
              <a:buAutoNum type="arabicPeriod"/>
              <a:tabLst/>
              <a:defRPr/>
            </a:pPr>
            <a:r>
              <a:rPr lang="en-US" sz="2800" kern="0" dirty="0" smtClean="0">
                <a:latin typeface="+mn-lt"/>
              </a:rPr>
              <a:t>The Activity’s </a:t>
            </a:r>
            <a:r>
              <a:rPr lang="en-US" sz="2800" i="1" kern="0" dirty="0" smtClean="0">
                <a:latin typeface="+mn-lt"/>
              </a:rPr>
              <a:t>View</a:t>
            </a:r>
            <a:r>
              <a:rPr lang="en-US" sz="2800" kern="0" dirty="0" smtClean="0">
                <a:latin typeface="+mn-lt"/>
              </a:rPr>
              <a:t> is initialized</a:t>
            </a:r>
          </a:p>
          <a:p>
            <a:pPr marL="514350" marR="0" lvl="0" indent="-514350" algn="l" defTabSz="914400" rtl="0" eaLnBrk="1" fontAlgn="base" latinLnBrk="0" hangingPunct="1">
              <a:lnSpc>
                <a:spcPct val="100000"/>
              </a:lnSpc>
              <a:spcBef>
                <a:spcPct val="20000"/>
              </a:spcBef>
              <a:spcAft>
                <a:spcPct val="0"/>
              </a:spcAft>
              <a:buClr>
                <a:srgbClr val="D4272E"/>
              </a:buClr>
              <a:buSzTx/>
              <a:buFont typeface="+mj-lt"/>
              <a:buAutoNum type="arabicPeriod"/>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After</a:t>
            </a:r>
            <a:r>
              <a:rPr kumimoji="0" lang="en-US" sz="2800" b="0" i="0" u="none" strike="noStrike" kern="0" cap="none" spc="0" normalizeH="0" noProof="0" dirty="0" smtClean="0">
                <a:ln>
                  <a:noFill/>
                </a:ln>
                <a:solidFill>
                  <a:schemeClr val="tx1"/>
                </a:solidFill>
                <a:effectLst/>
                <a:uLnTx/>
                <a:uFillTx/>
                <a:latin typeface="+mn-lt"/>
                <a:ea typeface="+mn-ea"/>
                <a:cs typeface="+mn-cs"/>
              </a:rPr>
              <a:t> </a:t>
            </a:r>
            <a:r>
              <a:rPr kumimoji="0" lang="en-US" sz="2800" b="1" i="0" u="none" strike="noStrike" kern="0" cap="none" spc="0" normalizeH="0" noProof="0" dirty="0" err="1" smtClean="0">
                <a:ln>
                  <a:noFill/>
                </a:ln>
                <a:solidFill>
                  <a:schemeClr val="tx1"/>
                </a:solidFill>
                <a:effectLst/>
                <a:uLnTx/>
                <a:uFillTx/>
                <a:latin typeface="+mn-lt"/>
                <a:ea typeface="+mn-ea"/>
                <a:cs typeface="+mn-cs"/>
              </a:rPr>
              <a:t>onCreate</a:t>
            </a:r>
            <a:r>
              <a:rPr kumimoji="0" lang="en-US" sz="2800" b="1" i="0" u="none" strike="noStrike" kern="0" cap="none" spc="0" normalizeH="0" noProof="0" dirty="0" smtClean="0">
                <a:ln>
                  <a:noFill/>
                </a:ln>
                <a:solidFill>
                  <a:schemeClr val="tx1"/>
                </a:solidFill>
                <a:effectLst/>
                <a:uLnTx/>
                <a:uFillTx/>
                <a:latin typeface="+mn-lt"/>
                <a:ea typeface="+mn-ea"/>
                <a:cs typeface="+mn-cs"/>
              </a:rPr>
              <a:t>()</a:t>
            </a:r>
            <a:r>
              <a:rPr kumimoji="0" lang="en-US" sz="2800" b="0" i="0" u="none" strike="noStrike" kern="0" cap="none" spc="0" normalizeH="0" noProof="0" dirty="0" smtClean="0">
                <a:ln>
                  <a:noFill/>
                </a:ln>
                <a:solidFill>
                  <a:schemeClr val="tx1"/>
                </a:solidFill>
                <a:effectLst/>
                <a:uLnTx/>
                <a:uFillTx/>
                <a:latin typeface="+mn-lt"/>
                <a:ea typeface="+mn-ea"/>
                <a:cs typeface="+mn-cs"/>
              </a:rPr>
              <a:t>, the Activity enters the “Start” state</a:t>
            </a:r>
          </a:p>
          <a:p>
            <a:pPr marL="514350" marR="0" lvl="0" indent="-514350" algn="l" defTabSz="914400" rtl="0" eaLnBrk="1" fontAlgn="base" latinLnBrk="0" hangingPunct="1">
              <a:lnSpc>
                <a:spcPct val="100000"/>
              </a:lnSpc>
              <a:spcBef>
                <a:spcPct val="20000"/>
              </a:spcBef>
              <a:spcAft>
                <a:spcPct val="0"/>
              </a:spcAft>
              <a:buClr>
                <a:srgbClr val="D4272E"/>
              </a:buClr>
              <a:buSzTx/>
              <a:buFont typeface="+mj-lt"/>
              <a:buAutoNum type="arabicPeriod"/>
              <a:tabLst/>
              <a:defRPr/>
            </a:pPr>
            <a:r>
              <a:rPr lang="en-US" sz="2800" kern="0" baseline="0" dirty="0" smtClean="0">
                <a:latin typeface="+mn-lt"/>
              </a:rPr>
              <a:t>(What happens next?)</a:t>
            </a: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1" name="Freeform 10"/>
          <p:cNvSpPr/>
          <p:nvPr/>
        </p:nvSpPr>
        <p:spPr bwMode="auto">
          <a:xfrm>
            <a:off x="2461846" y="1499252"/>
            <a:ext cx="3962400" cy="954779"/>
          </a:xfrm>
          <a:custGeom>
            <a:avLst/>
            <a:gdLst>
              <a:gd name="connsiteX0" fmla="*/ 3962400 w 3962400"/>
              <a:gd name="connsiteY0" fmla="*/ 217528 h 913097"/>
              <a:gd name="connsiteX1" fmla="*/ 1516185 w 3962400"/>
              <a:gd name="connsiteY1" fmla="*/ 115928 h 913097"/>
              <a:gd name="connsiteX2" fmla="*/ 0 w 3962400"/>
              <a:gd name="connsiteY2" fmla="*/ 913097 h 913097"/>
              <a:gd name="connsiteX0" fmla="*/ 3962400 w 3962400"/>
              <a:gd name="connsiteY0" fmla="*/ 108764 h 804333"/>
              <a:gd name="connsiteX1" fmla="*/ 1992924 w 3962400"/>
              <a:gd name="connsiteY1" fmla="*/ 585503 h 804333"/>
              <a:gd name="connsiteX2" fmla="*/ 0 w 3962400"/>
              <a:gd name="connsiteY2" fmla="*/ 804333 h 804333"/>
              <a:gd name="connsiteX0" fmla="*/ 3962400 w 3962400"/>
              <a:gd name="connsiteY0" fmla="*/ 259210 h 954779"/>
              <a:gd name="connsiteX1" fmla="*/ 3329354 w 3962400"/>
              <a:gd name="connsiteY1" fmla="*/ 79456 h 954779"/>
              <a:gd name="connsiteX2" fmla="*/ 1992924 w 3962400"/>
              <a:gd name="connsiteY2" fmla="*/ 735949 h 954779"/>
              <a:gd name="connsiteX3" fmla="*/ 0 w 3962400"/>
              <a:gd name="connsiteY3" fmla="*/ 954779 h 954779"/>
              <a:gd name="connsiteX0" fmla="*/ 3962400 w 3962400"/>
              <a:gd name="connsiteY0" fmla="*/ 259210 h 954779"/>
              <a:gd name="connsiteX1" fmla="*/ 3329354 w 3962400"/>
              <a:gd name="connsiteY1" fmla="*/ 79456 h 954779"/>
              <a:gd name="connsiteX2" fmla="*/ 1992924 w 3962400"/>
              <a:gd name="connsiteY2" fmla="*/ 735949 h 954779"/>
              <a:gd name="connsiteX3" fmla="*/ 500185 w 3962400"/>
              <a:gd name="connsiteY3" fmla="*/ 775025 h 954779"/>
              <a:gd name="connsiteX4" fmla="*/ 0 w 3962400"/>
              <a:gd name="connsiteY4" fmla="*/ 954779 h 954779"/>
              <a:gd name="connsiteX0" fmla="*/ 3962400 w 3962400"/>
              <a:gd name="connsiteY0" fmla="*/ 259210 h 954779"/>
              <a:gd name="connsiteX1" fmla="*/ 3329354 w 3962400"/>
              <a:gd name="connsiteY1" fmla="*/ 79456 h 954779"/>
              <a:gd name="connsiteX2" fmla="*/ 1992924 w 3962400"/>
              <a:gd name="connsiteY2" fmla="*/ 735949 h 954779"/>
              <a:gd name="connsiteX3" fmla="*/ 500185 w 3962400"/>
              <a:gd name="connsiteY3" fmla="*/ 775025 h 954779"/>
              <a:gd name="connsiteX4" fmla="*/ 0 w 3962400"/>
              <a:gd name="connsiteY4" fmla="*/ 954779 h 954779"/>
              <a:gd name="connsiteX0" fmla="*/ 3962400 w 3962400"/>
              <a:gd name="connsiteY0" fmla="*/ 259210 h 954779"/>
              <a:gd name="connsiteX1" fmla="*/ 3329354 w 3962400"/>
              <a:gd name="connsiteY1" fmla="*/ 79456 h 954779"/>
              <a:gd name="connsiteX2" fmla="*/ 1992924 w 3962400"/>
              <a:gd name="connsiteY2" fmla="*/ 735949 h 954779"/>
              <a:gd name="connsiteX3" fmla="*/ 500185 w 3962400"/>
              <a:gd name="connsiteY3" fmla="*/ 775025 h 954779"/>
              <a:gd name="connsiteX4" fmla="*/ 0 w 3962400"/>
              <a:gd name="connsiteY4" fmla="*/ 954779 h 95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2400" h="954779">
                <a:moveTo>
                  <a:pt x="3962400" y="259210"/>
                </a:moveTo>
                <a:cubicBezTo>
                  <a:pt x="3872523" y="138072"/>
                  <a:pt x="3657600" y="0"/>
                  <a:pt x="3329354" y="79456"/>
                </a:cubicBezTo>
                <a:cubicBezTo>
                  <a:pt x="3001108" y="158913"/>
                  <a:pt x="2464452" y="620021"/>
                  <a:pt x="1992924" y="735949"/>
                </a:cubicBezTo>
                <a:cubicBezTo>
                  <a:pt x="1521396" y="851877"/>
                  <a:pt x="832339" y="738553"/>
                  <a:pt x="500185" y="775025"/>
                </a:cubicBezTo>
                <a:cubicBezTo>
                  <a:pt x="168031" y="811497"/>
                  <a:pt x="194082" y="760698"/>
                  <a:pt x="0" y="954779"/>
                </a:cubicBezTo>
              </a:path>
            </a:pathLst>
          </a:custGeom>
          <a:ln>
            <a:solidFill>
              <a:srgbClr val="92D050"/>
            </a:solidFill>
            <a:headEnd type="none" w="med" len="med"/>
            <a:tailEnd type="arrow" w="med" len="med"/>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charset="0"/>
            </a:endParaRPr>
          </a:p>
        </p:txBody>
      </p:sp>
      <p:sp>
        <p:nvSpPr>
          <p:cNvPr id="12" name="TextBox 11"/>
          <p:cNvSpPr txBox="1"/>
          <p:nvPr/>
        </p:nvSpPr>
        <p:spPr>
          <a:xfrm>
            <a:off x="7205784" y="1289539"/>
            <a:ext cx="356188" cy="400110"/>
          </a:xfrm>
          <a:prstGeom prst="rect">
            <a:avLst/>
          </a:prstGeom>
          <a:noFill/>
        </p:spPr>
        <p:txBody>
          <a:bodyPr wrap="none" rtlCol="0">
            <a:spAutoFit/>
          </a:bodyPr>
          <a:lstStyle/>
          <a:p>
            <a:r>
              <a:rPr lang="en-US" sz="2000" b="1" dirty="0" smtClean="0">
                <a:solidFill>
                  <a:srgbClr val="FF0000"/>
                </a:solidFill>
                <a:latin typeface="+mj-lt"/>
              </a:rPr>
              <a:t>1</a:t>
            </a:r>
            <a:endParaRPr lang="en-US" sz="2000" b="1" dirty="0">
              <a:solidFill>
                <a:srgbClr val="FF0000"/>
              </a:solidFill>
              <a:latin typeface="+mj-lt"/>
            </a:endParaRPr>
          </a:p>
        </p:txBody>
      </p:sp>
      <p:sp>
        <p:nvSpPr>
          <p:cNvPr id="13" name="TextBox 12"/>
          <p:cNvSpPr txBox="1"/>
          <p:nvPr/>
        </p:nvSpPr>
        <p:spPr>
          <a:xfrm>
            <a:off x="5787292" y="1371601"/>
            <a:ext cx="356188" cy="400110"/>
          </a:xfrm>
          <a:prstGeom prst="rect">
            <a:avLst/>
          </a:prstGeom>
          <a:noFill/>
        </p:spPr>
        <p:txBody>
          <a:bodyPr wrap="none" rtlCol="0">
            <a:spAutoFit/>
          </a:bodyPr>
          <a:lstStyle/>
          <a:p>
            <a:r>
              <a:rPr lang="en-US" sz="2000" b="1" dirty="0" smtClean="0">
                <a:solidFill>
                  <a:srgbClr val="FF0000"/>
                </a:solidFill>
                <a:latin typeface="+mj-lt"/>
              </a:rPr>
              <a:t>2</a:t>
            </a:r>
            <a:endParaRPr lang="en-US" sz="2000" b="1" dirty="0">
              <a:solidFill>
                <a:srgbClr val="FF0000"/>
              </a:solidFill>
              <a:latin typeface="+mj-lt"/>
            </a:endParaRPr>
          </a:p>
        </p:txBody>
      </p:sp>
      <p:sp>
        <p:nvSpPr>
          <p:cNvPr id="14" name="TextBox 13"/>
          <p:cNvSpPr txBox="1"/>
          <p:nvPr/>
        </p:nvSpPr>
        <p:spPr>
          <a:xfrm>
            <a:off x="3716215" y="2676770"/>
            <a:ext cx="356188" cy="400110"/>
          </a:xfrm>
          <a:prstGeom prst="rect">
            <a:avLst/>
          </a:prstGeom>
          <a:noFill/>
        </p:spPr>
        <p:txBody>
          <a:bodyPr wrap="none" rtlCol="0">
            <a:spAutoFit/>
          </a:bodyPr>
          <a:lstStyle/>
          <a:p>
            <a:r>
              <a:rPr lang="en-US" sz="2000" b="1" dirty="0" smtClean="0">
                <a:solidFill>
                  <a:srgbClr val="FF0000"/>
                </a:solidFill>
                <a:latin typeface="+mj-lt"/>
              </a:rPr>
              <a:t>3</a:t>
            </a:r>
            <a:endParaRPr lang="en-US" sz="2000" b="1" dirty="0">
              <a:solidFill>
                <a:srgbClr val="FF0000"/>
              </a:solidFill>
              <a:latin typeface="+mj-lt"/>
            </a:endParaRPr>
          </a:p>
        </p:txBody>
      </p:sp>
      <p:sp>
        <p:nvSpPr>
          <p:cNvPr id="15" name="TextBox 14"/>
          <p:cNvSpPr txBox="1"/>
          <p:nvPr/>
        </p:nvSpPr>
        <p:spPr>
          <a:xfrm>
            <a:off x="6154615" y="2090616"/>
            <a:ext cx="356188" cy="400110"/>
          </a:xfrm>
          <a:prstGeom prst="rect">
            <a:avLst/>
          </a:prstGeom>
          <a:noFill/>
        </p:spPr>
        <p:txBody>
          <a:bodyPr wrap="none" rtlCol="0">
            <a:spAutoFit/>
          </a:bodyPr>
          <a:lstStyle/>
          <a:p>
            <a:r>
              <a:rPr lang="en-US" sz="2000" b="1" dirty="0" smtClean="0">
                <a:solidFill>
                  <a:srgbClr val="FF0000"/>
                </a:solidFill>
                <a:latin typeface="+mj-lt"/>
              </a:rPr>
              <a:t>4</a:t>
            </a:r>
            <a:endParaRPr lang="en-US" sz="2000" b="1" dirty="0">
              <a:solidFill>
                <a:srgbClr val="FF0000"/>
              </a:solidFill>
              <a:latin typeface="+mj-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sz="2400" dirty="0" smtClean="0"/>
              <a:t>Activities</a:t>
            </a:r>
          </a:p>
        </p:txBody>
      </p:sp>
      <p:sp>
        <p:nvSpPr>
          <p:cNvPr id="8" name="Content Placeholder 2"/>
          <p:cNvSpPr txBox="1">
            <a:spLocks/>
          </p:cNvSpPr>
          <p:nvPr/>
        </p:nvSpPr>
        <p:spPr bwMode="auto">
          <a:xfrm>
            <a:off x="380999" y="1054101"/>
            <a:ext cx="4813301"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p>
            <a:pPr marL="342900" indent="-342900">
              <a:spcBef>
                <a:spcPct val="20000"/>
              </a:spcBef>
              <a:buClr>
                <a:srgbClr val="D4272E"/>
              </a:buClr>
              <a:buFontTx/>
              <a:buChar char="•"/>
            </a:pPr>
            <a:r>
              <a:rPr lang="en-US" kern="0" dirty="0" err="1" smtClean="0">
                <a:latin typeface="+mn-lt"/>
              </a:rPr>
              <a:t>onResume</a:t>
            </a:r>
            <a:r>
              <a:rPr lang="en-US" kern="0" dirty="0" smtClean="0">
                <a:latin typeface="+mn-lt"/>
              </a:rPr>
              <a:t>() – The Activity is coming to the foreground – it is about to be displayed.</a:t>
            </a:r>
          </a:p>
          <a:p>
            <a:pPr marL="800100" lvl="1" indent="-342900">
              <a:spcBef>
                <a:spcPct val="20000"/>
              </a:spcBef>
              <a:buClr>
                <a:srgbClr val="D4272E"/>
              </a:buClr>
              <a:buFontTx/>
              <a:buChar char="•"/>
            </a:pPr>
            <a:r>
              <a:rPr kumimoji="0" lang="en-US" b="0" i="0" u="none" strike="noStrike" kern="0" cap="none" spc="0" normalizeH="0" noProof="0" dirty="0" smtClean="0">
                <a:ln>
                  <a:noFill/>
                </a:ln>
                <a:solidFill>
                  <a:schemeClr val="tx1"/>
                </a:solidFill>
                <a:effectLst/>
                <a:uLnTx/>
                <a:uFillTx/>
                <a:latin typeface="+mn-lt"/>
                <a:ea typeface="+mn-ea"/>
                <a:cs typeface="+mn-cs"/>
              </a:rPr>
              <a:t>Note – </a:t>
            </a:r>
            <a:r>
              <a:rPr kumimoji="0" lang="en-US" b="0" i="0" u="none" strike="noStrike" kern="0" cap="none" spc="0" normalizeH="0" noProof="0" dirty="0" err="1" smtClean="0">
                <a:ln>
                  <a:noFill/>
                </a:ln>
                <a:solidFill>
                  <a:schemeClr val="tx1"/>
                </a:solidFill>
                <a:effectLst/>
                <a:uLnTx/>
                <a:uFillTx/>
                <a:latin typeface="+mn-lt"/>
                <a:ea typeface="+mn-ea"/>
                <a:cs typeface="+mn-cs"/>
              </a:rPr>
              <a:t>onCreate</a:t>
            </a:r>
            <a:r>
              <a:rPr kumimoji="0" lang="en-US" b="0" i="0" u="none" strike="noStrike" kern="0" cap="none" spc="0" normalizeH="0" noProof="0" dirty="0" smtClean="0">
                <a:ln>
                  <a:noFill/>
                </a:ln>
                <a:solidFill>
                  <a:schemeClr val="tx1"/>
                </a:solidFill>
                <a:effectLst/>
                <a:uLnTx/>
                <a:uFillTx/>
                <a:latin typeface="+mn-lt"/>
                <a:ea typeface="+mn-ea"/>
                <a:cs typeface="+mn-cs"/>
              </a:rPr>
              <a:t> is only called when creating the Activity, if there are things that need to be handled every time the Activity is displayed.</a:t>
            </a:r>
          </a:p>
          <a:p>
            <a:pPr marL="800100" lvl="1" indent="-342900">
              <a:spcBef>
                <a:spcPct val="20000"/>
              </a:spcBef>
              <a:buClr>
                <a:srgbClr val="D4272E"/>
              </a:buClr>
              <a:buFontTx/>
              <a:buChar char="•"/>
            </a:pPr>
            <a:r>
              <a:rPr lang="en-US" kern="0" dirty="0" smtClean="0">
                <a:latin typeface="+mn-lt"/>
              </a:rPr>
              <a:t>Restart anything that was shut down in </a:t>
            </a:r>
            <a:r>
              <a:rPr lang="en-US" kern="0" dirty="0" err="1" smtClean="0">
                <a:latin typeface="+mn-lt"/>
              </a:rPr>
              <a:t>onPause</a:t>
            </a:r>
            <a:r>
              <a:rPr lang="en-US" kern="0" dirty="0" smtClean="0">
                <a:latin typeface="+mn-lt"/>
              </a:rPr>
              <a:t>.</a:t>
            </a: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5" name="Picture 4" descr="activity_lifecycle.png"/>
          <p:cNvPicPr>
            <a:picLocks noChangeAspect="1"/>
          </p:cNvPicPr>
          <p:nvPr/>
        </p:nvPicPr>
        <p:blipFill>
          <a:blip r:embed="rId3" cstate="print"/>
          <a:stretch>
            <a:fillRect/>
          </a:stretch>
        </p:blipFill>
        <p:spPr>
          <a:xfrm>
            <a:off x="5080483" y="972586"/>
            <a:ext cx="4063517" cy="5301213"/>
          </a:xfrm>
          <a:prstGeom prst="rect">
            <a:avLst/>
          </a:prstGeom>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sz="2400" dirty="0" smtClean="0"/>
              <a:t>Activities</a:t>
            </a:r>
          </a:p>
        </p:txBody>
      </p:sp>
      <p:sp>
        <p:nvSpPr>
          <p:cNvPr id="8" name="Content Placeholder 2"/>
          <p:cNvSpPr txBox="1">
            <a:spLocks/>
          </p:cNvSpPr>
          <p:nvPr/>
        </p:nvSpPr>
        <p:spPr bwMode="auto">
          <a:xfrm>
            <a:off x="380999" y="1054101"/>
            <a:ext cx="4813301"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lnSpcReduction="10000"/>
          </a:bodyPr>
          <a:lstStyle/>
          <a:p>
            <a:pPr marL="342900" indent="-342900">
              <a:spcBef>
                <a:spcPct val="20000"/>
              </a:spcBef>
              <a:buClr>
                <a:srgbClr val="D4272E"/>
              </a:buClr>
              <a:buFontTx/>
              <a:buChar char="•"/>
            </a:pPr>
            <a:r>
              <a:rPr lang="en-US" kern="0" dirty="0" err="1" smtClean="0">
                <a:latin typeface="+mn-lt"/>
              </a:rPr>
              <a:t>onPause</a:t>
            </a:r>
            <a:r>
              <a:rPr lang="en-US" kern="0" dirty="0" smtClean="0">
                <a:latin typeface="+mn-lt"/>
              </a:rPr>
              <a:t>() – This is the first indication from the system that the user is leaving the Activity.</a:t>
            </a:r>
          </a:p>
          <a:p>
            <a:pPr marL="800100" lvl="1" indent="-342900">
              <a:spcBef>
                <a:spcPct val="20000"/>
              </a:spcBef>
              <a:buClr>
                <a:srgbClr val="D4272E"/>
              </a:buClr>
              <a:buFontTx/>
              <a:buChar char="•"/>
            </a:pPr>
            <a:r>
              <a:rPr lang="en-US" kern="0" dirty="0" smtClean="0">
                <a:latin typeface="+mn-lt"/>
              </a:rPr>
              <a:t>This will be called anytime the Activity will no longer have the foreground, such as if the user pressed the Home button.</a:t>
            </a:r>
          </a:p>
          <a:p>
            <a:pPr marL="800100" lvl="1" indent="-342900">
              <a:spcBef>
                <a:spcPct val="20000"/>
              </a:spcBef>
              <a:buClr>
                <a:srgbClr val="D4272E"/>
              </a:buClr>
              <a:buFontTx/>
              <a:buChar char="•"/>
            </a:pPr>
            <a:r>
              <a:rPr lang="en-US" kern="0" dirty="0" smtClean="0">
                <a:latin typeface="+mn-lt"/>
              </a:rPr>
              <a:t>Commit any changes that should be persisted beyond the current user session.</a:t>
            </a:r>
          </a:p>
          <a:p>
            <a:pPr marL="800100" lvl="1" indent="-342900">
              <a:spcBef>
                <a:spcPct val="20000"/>
              </a:spcBef>
              <a:buClr>
                <a:srgbClr val="D4272E"/>
              </a:buClr>
              <a:buFontTx/>
              <a:buChar char="•"/>
            </a:pPr>
            <a:r>
              <a:rPr lang="en-US" kern="0" dirty="0" smtClean="0">
                <a:latin typeface="+mn-lt"/>
              </a:rPr>
              <a:t>Stop any resource intensive work not needed now that the Activity is not displayed.</a:t>
            </a:r>
          </a:p>
          <a:p>
            <a:pPr marL="342900" indent="-342900">
              <a:spcBef>
                <a:spcPct val="20000"/>
              </a:spcBef>
              <a:buClr>
                <a:srgbClr val="D4272E"/>
              </a:buClr>
              <a:buFontTx/>
              <a:buChar char="•"/>
            </a:pP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5" name="Picture 4" descr="activity_lifecycle.png"/>
          <p:cNvPicPr>
            <a:picLocks noChangeAspect="1"/>
          </p:cNvPicPr>
          <p:nvPr/>
        </p:nvPicPr>
        <p:blipFill>
          <a:blip r:embed="rId3" cstate="print"/>
          <a:stretch>
            <a:fillRect/>
          </a:stretch>
        </p:blipFill>
        <p:spPr>
          <a:xfrm>
            <a:off x="5080483" y="972586"/>
            <a:ext cx="4063517" cy="5301213"/>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Development Tools</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Using actual devices</a:t>
            </a:r>
          </a:p>
          <a:p>
            <a:pPr lvl="1"/>
            <a:r>
              <a:rPr lang="en-US" sz="2200" dirty="0" smtClean="0"/>
              <a:t>Testing with a phone or tablet directly is supported</a:t>
            </a:r>
          </a:p>
          <a:p>
            <a:pPr lvl="1"/>
            <a:r>
              <a:rPr lang="en-US" sz="2200" dirty="0" smtClean="0"/>
              <a:t>You may need to download device specific drivers </a:t>
            </a:r>
            <a:endParaRPr lang="en-US" dirty="0" smtClean="0"/>
          </a:p>
          <a:p>
            <a:pPr lvl="1"/>
            <a:r>
              <a:rPr lang="en-US" dirty="0" smtClean="0"/>
              <a:t>Settings on Android device need to be changed </a:t>
            </a:r>
          </a:p>
          <a:p>
            <a:pPr lvl="2"/>
            <a:r>
              <a:rPr lang="en-US" sz="1900" dirty="0" smtClean="0"/>
              <a:t>Select Menu </a:t>
            </a:r>
            <a:r>
              <a:rPr lang="en-US" sz="1900" dirty="0" smtClean="0">
                <a:sym typeface="Wingdings" pitchFamily="2" charset="2"/>
              </a:rPr>
              <a:t> </a:t>
            </a:r>
            <a:r>
              <a:rPr lang="en-US" sz="1900" dirty="0" smtClean="0"/>
              <a:t>Settings </a:t>
            </a:r>
            <a:r>
              <a:rPr lang="en-US" sz="1900" dirty="0" smtClean="0">
                <a:sym typeface="Wingdings" pitchFamily="2" charset="2"/>
              </a:rPr>
              <a:t> </a:t>
            </a:r>
            <a:r>
              <a:rPr lang="en-US" sz="1900" dirty="0" smtClean="0"/>
              <a:t>Applications</a:t>
            </a:r>
          </a:p>
          <a:p>
            <a:pPr lvl="3"/>
            <a:r>
              <a:rPr lang="en-US" sz="1500" dirty="0" smtClean="0"/>
              <a:t>Ensure that Unknown sources is checked</a:t>
            </a:r>
          </a:p>
          <a:p>
            <a:pPr lvl="2"/>
            <a:r>
              <a:rPr lang="en-US" sz="1900" dirty="0" smtClean="0"/>
              <a:t>Select Menu-&gt;Settings-&gt;Applications-&gt;Development</a:t>
            </a:r>
          </a:p>
          <a:p>
            <a:pPr lvl="3"/>
            <a:r>
              <a:rPr lang="en-US" sz="1500" dirty="0" smtClean="0"/>
              <a:t>Ensure that USB debugging is checked</a:t>
            </a:r>
          </a:p>
          <a:p>
            <a:r>
              <a:rPr lang="en-US" sz="2400" dirty="0" smtClean="0"/>
              <a:t>Using simulated devices</a:t>
            </a:r>
          </a:p>
          <a:p>
            <a:pPr lvl="1"/>
            <a:r>
              <a:rPr lang="en-US" sz="2200" dirty="0" smtClean="0"/>
              <a:t>Very useful for initial development and testing</a:t>
            </a:r>
          </a:p>
          <a:p>
            <a:pPr lvl="1"/>
            <a:r>
              <a:rPr lang="en-US" sz="2200" dirty="0" smtClean="0"/>
              <a:t>We will create one as part of the first lab</a:t>
            </a:r>
          </a:p>
          <a:p>
            <a:pPr lvl="1"/>
            <a:r>
              <a:rPr lang="en-US" sz="2200" dirty="0" smtClean="0"/>
              <a:t>It will take a long time to start up the first time, leave it open once it running.  You do not need to reopen every time you recompile</a:t>
            </a:r>
          </a:p>
          <a:p>
            <a:endParaRPr 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on Real Devices</a:t>
            </a:r>
            <a:endParaRPr lang="en-US" dirty="0"/>
          </a:p>
        </p:txBody>
      </p:sp>
      <p:sp>
        <p:nvSpPr>
          <p:cNvPr id="3" name="Content Placeholder 2"/>
          <p:cNvSpPr>
            <a:spLocks noGrp="1"/>
          </p:cNvSpPr>
          <p:nvPr>
            <p:ph idx="1"/>
          </p:nvPr>
        </p:nvSpPr>
        <p:spPr/>
        <p:txBody>
          <a:bodyPr>
            <a:normAutofit/>
          </a:bodyPr>
          <a:lstStyle/>
          <a:p>
            <a:r>
              <a:rPr lang="en-US" dirty="0" smtClean="0"/>
              <a:t>Eclipse/ADT supports testing with a phone or tablet</a:t>
            </a:r>
          </a:p>
          <a:p>
            <a:pPr lvl="1"/>
            <a:r>
              <a:rPr lang="en-US" dirty="0" smtClean="0"/>
              <a:t>Connect with USB</a:t>
            </a:r>
          </a:p>
          <a:p>
            <a:pPr lvl="1"/>
            <a:r>
              <a:rPr lang="en-US" dirty="0" smtClean="0"/>
              <a:t>Settings on Android device need to be changed </a:t>
            </a:r>
          </a:p>
          <a:p>
            <a:pPr lvl="2"/>
            <a:r>
              <a:rPr lang="en-US" sz="1900" dirty="0" smtClean="0"/>
              <a:t>Select </a:t>
            </a:r>
            <a:r>
              <a:rPr lang="en-US" sz="1900" b="1" dirty="0" smtClean="0"/>
              <a:t>Menu </a:t>
            </a:r>
            <a:r>
              <a:rPr lang="en-US" sz="1900" b="1" dirty="0" smtClean="0">
                <a:sym typeface="Wingdings" pitchFamily="2" charset="2"/>
              </a:rPr>
              <a:t> </a:t>
            </a:r>
            <a:r>
              <a:rPr lang="en-US" sz="1900" b="1" dirty="0" smtClean="0"/>
              <a:t>Settings </a:t>
            </a:r>
            <a:r>
              <a:rPr lang="en-US" sz="1900" b="1" dirty="0" smtClean="0">
                <a:sym typeface="Wingdings" pitchFamily="2" charset="2"/>
              </a:rPr>
              <a:t> </a:t>
            </a:r>
            <a:r>
              <a:rPr lang="en-US" sz="1900" b="1" dirty="0" smtClean="0"/>
              <a:t>Applications</a:t>
            </a:r>
          </a:p>
          <a:p>
            <a:pPr lvl="3"/>
            <a:r>
              <a:rPr lang="en-US" sz="1500" dirty="0" smtClean="0"/>
              <a:t>Ensure that </a:t>
            </a:r>
            <a:r>
              <a:rPr lang="en-US" sz="1500" b="1" dirty="0" smtClean="0"/>
              <a:t>Unknown sources </a:t>
            </a:r>
            <a:r>
              <a:rPr lang="en-US" sz="1500" dirty="0" smtClean="0"/>
              <a:t>is checked</a:t>
            </a:r>
          </a:p>
          <a:p>
            <a:pPr lvl="2"/>
            <a:r>
              <a:rPr lang="en-US" sz="1900" dirty="0" smtClean="0"/>
              <a:t>Select </a:t>
            </a:r>
            <a:r>
              <a:rPr lang="en-US" sz="1900" b="1" dirty="0" smtClean="0"/>
              <a:t>Menu </a:t>
            </a:r>
            <a:r>
              <a:rPr lang="en-US" sz="1900" b="1" dirty="0" smtClean="0">
                <a:sym typeface="Wingdings" pitchFamily="2" charset="2"/>
              </a:rPr>
              <a:t> </a:t>
            </a:r>
            <a:r>
              <a:rPr lang="en-US" sz="1900" b="1" dirty="0" smtClean="0"/>
              <a:t>Settings </a:t>
            </a:r>
            <a:r>
              <a:rPr lang="en-US" sz="1900" b="1" dirty="0" smtClean="0">
                <a:sym typeface="Wingdings" pitchFamily="2" charset="2"/>
              </a:rPr>
              <a:t> </a:t>
            </a:r>
            <a:r>
              <a:rPr lang="en-US" sz="1900" b="1" dirty="0" smtClean="0"/>
              <a:t>Applications </a:t>
            </a:r>
            <a:r>
              <a:rPr lang="en-US" sz="1900" b="1" dirty="0" smtClean="0">
                <a:sym typeface="Wingdings" pitchFamily="2" charset="2"/>
              </a:rPr>
              <a:t> </a:t>
            </a:r>
            <a:r>
              <a:rPr lang="en-US" sz="1900" b="1" dirty="0" smtClean="0"/>
              <a:t>Development</a:t>
            </a:r>
          </a:p>
          <a:p>
            <a:pPr lvl="3"/>
            <a:r>
              <a:rPr lang="en-US" sz="1500" dirty="0" smtClean="0"/>
              <a:t>Ensure that </a:t>
            </a:r>
            <a:r>
              <a:rPr lang="en-US" sz="1500" b="1" dirty="0" smtClean="0"/>
              <a:t>USB debugging </a:t>
            </a:r>
            <a:r>
              <a:rPr lang="en-US" sz="1500" dirty="0" smtClean="0"/>
              <a:t>is checked</a:t>
            </a:r>
          </a:p>
          <a:p>
            <a:r>
              <a:rPr lang="en-US" dirty="0" smtClean="0"/>
              <a:t>You may need to download device-specific drivers </a:t>
            </a: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71450"/>
            <a:ext cx="5773311" cy="536575"/>
          </a:xfrm>
        </p:spPr>
        <p:txBody>
          <a:bodyPr/>
          <a:lstStyle/>
          <a:p>
            <a:r>
              <a:rPr lang="en-US" dirty="0" smtClean="0"/>
              <a:t>Developing on Virtual Devices</a:t>
            </a:r>
            <a:endParaRPr lang="en-US" dirty="0"/>
          </a:p>
        </p:txBody>
      </p:sp>
      <p:sp>
        <p:nvSpPr>
          <p:cNvPr id="3" name="Content Placeholder 2"/>
          <p:cNvSpPr>
            <a:spLocks noGrp="1"/>
          </p:cNvSpPr>
          <p:nvPr>
            <p:ph idx="1"/>
          </p:nvPr>
        </p:nvSpPr>
        <p:spPr/>
        <p:txBody>
          <a:bodyPr>
            <a:normAutofit/>
          </a:bodyPr>
          <a:lstStyle/>
          <a:p>
            <a:r>
              <a:rPr lang="en-US" sz="2400" dirty="0" smtClean="0"/>
              <a:t>ADT simulates a phone on your computer</a:t>
            </a:r>
          </a:p>
          <a:p>
            <a:pPr lvl="1"/>
            <a:r>
              <a:rPr lang="en-US" sz="2200" dirty="0" smtClean="0"/>
              <a:t>Very useful for initial development and testing</a:t>
            </a:r>
          </a:p>
          <a:p>
            <a:pPr lvl="1"/>
            <a:r>
              <a:rPr lang="en-US" sz="2200" dirty="0" smtClean="0"/>
              <a:t>We will create one as part of the first lab</a:t>
            </a:r>
          </a:p>
          <a:p>
            <a:pPr lvl="1"/>
            <a:r>
              <a:rPr lang="en-US" sz="2200" dirty="0" smtClean="0"/>
              <a:t>It will take a long time to start up the first time</a:t>
            </a:r>
          </a:p>
          <a:p>
            <a:pPr lvl="2"/>
            <a:r>
              <a:rPr lang="en-US" sz="2000" dirty="0" smtClean="0"/>
              <a:t>Leave it open once it running</a:t>
            </a:r>
          </a:p>
          <a:p>
            <a:pPr lvl="2"/>
            <a:r>
              <a:rPr lang="en-US" sz="2000" dirty="0" smtClean="0"/>
              <a:t>You do not need to reopen every time you recompile</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normAutofit lnSpcReduction="10000"/>
          </a:bodyPr>
          <a:lstStyle/>
          <a:p>
            <a:r>
              <a:rPr lang="en-US" dirty="0" smtClean="0"/>
              <a:t>It’s time to do our first lab!</a:t>
            </a:r>
          </a:p>
          <a:p>
            <a:r>
              <a:rPr lang="en-US" dirty="0" smtClean="0"/>
              <a:t>When you complete this lab, you will have learned how to </a:t>
            </a:r>
          </a:p>
          <a:p>
            <a:pPr lvl="1"/>
            <a:r>
              <a:rPr lang="en-US" dirty="0" smtClean="0"/>
              <a:t>Create a new project</a:t>
            </a:r>
          </a:p>
          <a:p>
            <a:pPr lvl="1"/>
            <a:r>
              <a:rPr lang="en-US" dirty="0" smtClean="0"/>
              <a:t>Navigate within a project</a:t>
            </a:r>
          </a:p>
          <a:p>
            <a:pPr lvl="1"/>
            <a:r>
              <a:rPr lang="en-US" dirty="0" smtClean="0"/>
              <a:t>Run the completed project on an Android Virtual Device (AVD)</a:t>
            </a:r>
          </a:p>
          <a:p>
            <a:r>
              <a:rPr lang="en-US" dirty="0" smtClean="0"/>
              <a:t>Note – the Android development environment evolves rapidly </a:t>
            </a:r>
          </a:p>
          <a:p>
            <a:pPr lvl="1"/>
            <a:r>
              <a:rPr lang="en-US" dirty="0" smtClean="0"/>
              <a:t>It is OK if some of the following screen shots do not </a:t>
            </a:r>
            <a:r>
              <a:rPr lang="en-US" dirty="0"/>
              <a:t>exactly match </a:t>
            </a:r>
            <a:r>
              <a:rPr lang="en-US" dirty="0" smtClean="0"/>
              <a:t>what you see displayed</a:t>
            </a:r>
          </a:p>
          <a:p>
            <a:pPr lvl="1"/>
            <a:r>
              <a:rPr lang="en-US" dirty="0" smtClean="0"/>
              <a:t>It is OK if the code in your lab project does not exactly match the example code</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4774134" y="946705"/>
            <a:ext cx="4111308" cy="39433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a:xfrm>
            <a:off x="381000" y="1066800"/>
            <a:ext cx="4180114" cy="5149850"/>
          </a:xfrm>
        </p:spPr>
        <p:txBody>
          <a:bodyPr/>
          <a:lstStyle/>
          <a:p>
            <a:r>
              <a:rPr lang="en-US" dirty="0" smtClean="0"/>
              <a:t>Eclipse is the Integrated Development Environment  (IDE) we will use for Android programming</a:t>
            </a:r>
          </a:p>
          <a:p>
            <a:pPr lvl="1"/>
            <a:r>
              <a:rPr lang="en-US" dirty="0" smtClean="0"/>
              <a:t>Open by double clicking on the eclipse.exe file</a:t>
            </a:r>
          </a:p>
          <a:p>
            <a:pPr lvl="1"/>
            <a:r>
              <a:rPr lang="en-US" dirty="0" smtClean="0"/>
              <a:t>Yours may be in a slightly different location</a:t>
            </a:r>
            <a:endParaRPr lang="en-US" dirty="0"/>
          </a:p>
        </p:txBody>
      </p:sp>
      <p:sp>
        <p:nvSpPr>
          <p:cNvPr id="7" name="Rounded Rectangular Callout 6"/>
          <p:cNvSpPr/>
          <p:nvPr/>
        </p:nvSpPr>
        <p:spPr bwMode="auto">
          <a:xfrm>
            <a:off x="412125" y="5054600"/>
            <a:ext cx="3207376" cy="1307562"/>
          </a:xfrm>
          <a:prstGeom prst="wedgeRoundRectCallout">
            <a:avLst>
              <a:gd name="adj1" fmla="val 166734"/>
              <a:gd name="adj2" fmla="val -22525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Eclipse is free and a great IDE – but sometimes you get what you pay for – it can be buggy</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a:xfrm>
            <a:off x="381000" y="1066800"/>
            <a:ext cx="8273144" cy="5149850"/>
          </a:xfrm>
        </p:spPr>
        <p:txBody>
          <a:bodyPr/>
          <a:lstStyle/>
          <a:p>
            <a:r>
              <a:rPr lang="en-US" dirty="0" smtClean="0"/>
              <a:t>When Eclipse starts it will ask you for a workspace folder to store projects in</a:t>
            </a:r>
          </a:p>
          <a:p>
            <a:pPr lvl="1"/>
            <a:r>
              <a:rPr lang="en-US" dirty="0" smtClean="0"/>
              <a:t>For this lab we will create ours on the C drive</a:t>
            </a:r>
          </a:p>
          <a:p>
            <a:pPr lvl="1"/>
            <a:r>
              <a:rPr lang="en-US" dirty="0" smtClean="0"/>
              <a:t>For your own setup you can place it where ever you like, but Eclipse doesn’t like spaces in file paths</a:t>
            </a:r>
          </a:p>
          <a:p>
            <a:pPr lvl="1">
              <a:buNone/>
            </a:pP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3588376" y="3293864"/>
            <a:ext cx="5407480" cy="2213801"/>
          </a:xfrm>
          <a:prstGeom prst="rect">
            <a:avLst/>
          </a:prstGeom>
          <a:noFill/>
          <a:ln w="9525">
            <a:noFill/>
            <a:miter lim="800000"/>
            <a:headEnd/>
            <a:tailEnd/>
          </a:ln>
        </p:spPr>
      </p:pic>
      <p:sp>
        <p:nvSpPr>
          <p:cNvPr id="6" name="Rounded Rectangular Callout 5"/>
          <p:cNvSpPr/>
          <p:nvPr/>
        </p:nvSpPr>
        <p:spPr bwMode="auto">
          <a:xfrm>
            <a:off x="2019489" y="5722779"/>
            <a:ext cx="1227175" cy="439826"/>
          </a:xfrm>
          <a:prstGeom prst="wedgeRoundRectCallout">
            <a:avLst>
              <a:gd name="adj1" fmla="val 375483"/>
              <a:gd name="adj2" fmla="val -10534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Click OK.</a:t>
            </a:r>
          </a:p>
        </p:txBody>
      </p:sp>
      <p:sp>
        <p:nvSpPr>
          <p:cNvPr id="7" name="Rounded Rectangular Callout 6"/>
          <p:cNvSpPr/>
          <p:nvPr/>
        </p:nvSpPr>
        <p:spPr bwMode="auto">
          <a:xfrm>
            <a:off x="39288" y="3344635"/>
            <a:ext cx="3207376" cy="2163030"/>
          </a:xfrm>
          <a:prstGeom prst="wedgeRoundRectCallout">
            <a:avLst>
              <a:gd name="adj1" fmla="val 66357"/>
              <a:gd name="adj2" fmla="val 3221"/>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a:spcBef>
                <a:spcPts val="0"/>
              </a:spcBef>
              <a:spcAft>
                <a:spcPts val="0"/>
              </a:spcAft>
            </a:pPr>
            <a:r>
              <a:rPr lang="en-US" sz="1800" dirty="0" smtClean="0">
                <a:latin typeface="+mn-lt"/>
              </a:rPr>
              <a:t>If you are using a USB drive, please select it here, instead of selecting the C: drive. Your workspace can be on a USB drive. </a:t>
            </a:r>
            <a:r>
              <a:rPr lang="en-US" sz="1800" dirty="0">
                <a:solidFill>
                  <a:srgbClr val="000000"/>
                </a:solidFill>
                <a:latin typeface="+mn-lt"/>
              </a:rPr>
              <a:t>Keep the path to your workspace simple.</a:t>
            </a:r>
            <a:endParaRPr lang="en-US" sz="1800" dirty="0">
              <a:latin typeface="+mn-lt"/>
            </a:endParaRPr>
          </a:p>
          <a:p>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Outline</a:t>
            </a:r>
            <a:endParaRPr lang="en-US" dirty="0"/>
          </a:p>
        </p:txBody>
      </p:sp>
      <p:graphicFrame>
        <p:nvGraphicFramePr>
          <p:cNvPr id="5" name="Content Placeholder 4"/>
          <p:cNvGraphicFramePr>
            <a:graphicFrameLocks noGrp="1"/>
          </p:cNvGraphicFramePr>
          <p:nvPr>
            <p:ph idx="1"/>
          </p:nvPr>
        </p:nvGraphicFramePr>
        <p:xfrm>
          <a:off x="381000" y="1066800"/>
          <a:ext cx="8229600" cy="5149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101970" y="1742831"/>
            <a:ext cx="646331" cy="1200329"/>
          </a:xfrm>
          <a:prstGeom prst="rect">
            <a:avLst/>
          </a:prstGeom>
          <a:noFill/>
        </p:spPr>
        <p:txBody>
          <a:bodyPr wrap="none" rtlCol="0">
            <a:spAutoFit/>
          </a:bodyPr>
          <a:lstStyle/>
          <a:p>
            <a:r>
              <a:rPr lang="en-US" sz="7200" b="1" dirty="0" smtClean="0">
                <a:solidFill>
                  <a:schemeClr val="bg1"/>
                </a:solidFill>
              </a:rPr>
              <a:t>?</a:t>
            </a:r>
            <a:endParaRPr lang="en-US" sz="3600" b="1" dirty="0">
              <a:solidFill>
                <a:schemeClr val="bg1"/>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68434" y="1037180"/>
            <a:ext cx="7330439" cy="549783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8" name="Rounded Rectangular Callout 7"/>
          <p:cNvSpPr/>
          <p:nvPr/>
        </p:nvSpPr>
        <p:spPr bwMode="auto">
          <a:xfrm>
            <a:off x="4425536" y="3697605"/>
            <a:ext cx="2410096" cy="1841166"/>
          </a:xfrm>
          <a:prstGeom prst="wedgeRoundRectCallout">
            <a:avLst>
              <a:gd name="adj1" fmla="val -150041"/>
              <a:gd name="adj2" fmla="val -16208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On first launch of Eclipse, you may see a welcome screen.  Click the X on the Android IDE tab.</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433285" y="1055914"/>
            <a:ext cx="6317343" cy="473800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412124" y="5054600"/>
            <a:ext cx="3272771" cy="1087210"/>
          </a:xfrm>
          <a:prstGeom prst="wedgeRoundRectCallout">
            <a:avLst>
              <a:gd name="adj1" fmla="val -1946"/>
              <a:gd name="adj2" fmla="val -19861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Package Explorer is where we will view our files once we make a project</a:t>
            </a:r>
            <a:endParaRPr kumimoji="0" lang="en-US" sz="1800" b="0" i="0" u="none" strike="noStrike" cap="none" normalizeH="0" baseline="0" dirty="0" smtClean="0">
              <a:ln>
                <a:noFill/>
              </a:ln>
              <a:solidFill>
                <a:schemeClr val="tx1"/>
              </a:solidFill>
              <a:effectLst/>
              <a:latin typeface="+mn-lt"/>
            </a:endParaRPr>
          </a:p>
        </p:txBody>
      </p:sp>
      <p:sp>
        <p:nvSpPr>
          <p:cNvPr id="8" name="Rounded Rectangular Callout 7"/>
          <p:cNvSpPr/>
          <p:nvPr/>
        </p:nvSpPr>
        <p:spPr bwMode="auto">
          <a:xfrm>
            <a:off x="5637267" y="2093678"/>
            <a:ext cx="3310789" cy="791029"/>
          </a:xfrm>
          <a:prstGeom prst="wedgeRoundRectCallout">
            <a:avLst>
              <a:gd name="adj1" fmla="val -88153"/>
              <a:gd name="adj2" fmla="val 4364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This area is where files will be loaded and we can edit them</a:t>
            </a:r>
            <a:endParaRPr kumimoji="0" lang="en-US" sz="1800" b="0" i="0" u="none" strike="noStrike" cap="none" normalizeH="0" baseline="0" dirty="0" smtClean="0">
              <a:ln>
                <a:noFill/>
              </a:ln>
              <a:solidFill>
                <a:schemeClr val="tx1"/>
              </a:solidFill>
              <a:effectLst/>
              <a:latin typeface="+mn-lt"/>
            </a:endParaRPr>
          </a:p>
        </p:txBody>
      </p:sp>
      <p:sp>
        <p:nvSpPr>
          <p:cNvPr id="9" name="Rounded Rectangular Callout 8"/>
          <p:cNvSpPr/>
          <p:nvPr/>
        </p:nvSpPr>
        <p:spPr bwMode="auto">
          <a:xfrm>
            <a:off x="5159822" y="3552365"/>
            <a:ext cx="3744686" cy="1347182"/>
          </a:xfrm>
          <a:prstGeom prst="wedgeRoundRectCallout">
            <a:avLst>
              <a:gd name="adj1" fmla="val -69039"/>
              <a:gd name="adj2" fmla="val 6281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This area will provide information regarding a variety of things, but we will mainly use it to see errors reported when we build projects</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433285" y="1055914"/>
            <a:ext cx="6317343" cy="4738007"/>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132999" y="2205042"/>
            <a:ext cx="1989881" cy="849308"/>
          </a:xfrm>
          <a:prstGeom prst="wedgeRoundRectCallout">
            <a:avLst>
              <a:gd name="adj1" fmla="val 20796"/>
              <a:gd name="adj2" fmla="val -14014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mn-lt"/>
              </a:rPr>
              <a:t>Use the File menu to create new Projects and Files</a:t>
            </a:r>
            <a:endParaRPr kumimoji="0" lang="en-US" sz="1600" b="0" i="0" u="none" strike="noStrike" cap="none" normalizeH="0" baseline="0" dirty="0" smtClean="0">
              <a:ln>
                <a:noFill/>
              </a:ln>
              <a:solidFill>
                <a:schemeClr val="tx1"/>
              </a:solidFill>
              <a:effectLst/>
              <a:latin typeface="+mn-lt"/>
            </a:endParaRPr>
          </a:p>
        </p:txBody>
      </p:sp>
      <p:sp>
        <p:nvSpPr>
          <p:cNvPr id="8" name="Rounded Rectangular Callout 7"/>
          <p:cNvSpPr/>
          <p:nvPr/>
        </p:nvSpPr>
        <p:spPr bwMode="auto">
          <a:xfrm>
            <a:off x="1945417" y="3093790"/>
            <a:ext cx="1743933" cy="2202109"/>
          </a:xfrm>
          <a:prstGeom prst="wedgeRoundRectCallout">
            <a:avLst>
              <a:gd name="adj1" fmla="val 29451"/>
              <a:gd name="adj2" fmla="val -12456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600" dirty="0" smtClean="0">
                <a:latin typeface="+mn-lt"/>
              </a:rPr>
              <a:t>Use the Project menu to clean and rebuild your Project.  This will become your friend – Eclipse is free…</a:t>
            </a:r>
            <a:endParaRPr kumimoji="0" lang="en-US" sz="1600" b="0" i="0" u="none" strike="noStrike" cap="none" normalizeH="0" baseline="0" dirty="0" smtClean="0">
              <a:ln>
                <a:noFill/>
              </a:ln>
              <a:solidFill>
                <a:schemeClr val="tx1"/>
              </a:solidFill>
              <a:effectLst/>
              <a:latin typeface="+mn-lt"/>
            </a:endParaRPr>
          </a:p>
        </p:txBody>
      </p:sp>
      <p:sp>
        <p:nvSpPr>
          <p:cNvPr id="9" name="Rounded Rectangular Callout 8"/>
          <p:cNvSpPr/>
          <p:nvPr/>
        </p:nvSpPr>
        <p:spPr bwMode="auto">
          <a:xfrm>
            <a:off x="4938489" y="2230206"/>
            <a:ext cx="2675161" cy="2176694"/>
          </a:xfrm>
          <a:prstGeom prst="wedgeRoundRectCallout">
            <a:avLst>
              <a:gd name="adj1" fmla="val -15691"/>
              <a:gd name="adj2" fmla="val -8032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smtClean="0">
                <a:latin typeface="+mn-lt"/>
              </a:rPr>
              <a:t>Use the Play button to run your project after it compiles. </a:t>
            </a:r>
            <a:r>
              <a:rPr kumimoji="0" lang="en-US" sz="1600" b="0" i="0" u="none" strike="noStrike" cap="none" normalizeH="0" baseline="0" dirty="0" smtClean="0">
                <a:ln>
                  <a:noFill/>
                </a:ln>
                <a:solidFill>
                  <a:schemeClr val="tx1"/>
                </a:solidFill>
                <a:effectLst/>
                <a:latin typeface="+mn-lt"/>
              </a:rPr>
              <a:t>If</a:t>
            </a:r>
            <a:r>
              <a:rPr kumimoji="0" lang="en-US" sz="1600" b="0" i="0" u="none" strike="noStrike" cap="none" normalizeH="0" dirty="0" smtClean="0">
                <a:ln>
                  <a:noFill/>
                </a:ln>
                <a:solidFill>
                  <a:schemeClr val="tx1"/>
                </a:solidFill>
                <a:effectLst/>
                <a:latin typeface="+mn-lt"/>
              </a:rPr>
              <a:t> you have a phone or virtual device connected, this will install the app to the device and you can view it there.</a:t>
            </a:r>
            <a:endParaRPr kumimoji="0" lang="en-US" sz="1600" b="0" i="0" u="none" strike="noStrike" cap="none" normalizeH="0" baseline="0" dirty="0" smtClean="0">
              <a:ln>
                <a:noFill/>
              </a:ln>
              <a:solidFill>
                <a:schemeClr val="tx1"/>
              </a:solidFill>
              <a:effectLst/>
              <a:latin typeface="+mn-lt"/>
            </a:endParaRPr>
          </a:p>
        </p:txBody>
      </p:sp>
      <p:sp>
        <p:nvSpPr>
          <p:cNvPr id="10" name="Rounded Rectangular Callout 9"/>
          <p:cNvSpPr/>
          <p:nvPr/>
        </p:nvSpPr>
        <p:spPr bwMode="auto">
          <a:xfrm>
            <a:off x="3738011" y="4544771"/>
            <a:ext cx="2400956" cy="1163879"/>
          </a:xfrm>
          <a:prstGeom prst="wedgeRoundRectCallout">
            <a:avLst>
              <a:gd name="adj1" fmla="val -13715"/>
              <a:gd name="adj2" fmla="val -31748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600" dirty="0" smtClean="0">
                <a:latin typeface="+mn-lt"/>
              </a:rPr>
              <a:t>Use the Window menu to access the AVD manager to create an Android Virtual Device</a:t>
            </a:r>
            <a:endParaRPr kumimoji="0" lang="en-US" sz="16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157442" y="1012370"/>
            <a:ext cx="5736180" cy="446132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a:xfrm>
            <a:off x="381000" y="1066800"/>
            <a:ext cx="2721429" cy="5149850"/>
          </a:xfrm>
        </p:spPr>
        <p:txBody>
          <a:bodyPr/>
          <a:lstStyle/>
          <a:p>
            <a:r>
              <a:rPr lang="en-US" dirty="0" smtClean="0"/>
              <a:t>Time to make the </a:t>
            </a:r>
            <a:r>
              <a:rPr lang="en-US" dirty="0" err="1" smtClean="0"/>
              <a:t>HelloWorld</a:t>
            </a:r>
            <a:r>
              <a:rPr lang="en-US" dirty="0" smtClean="0"/>
              <a:t> app!</a:t>
            </a:r>
            <a:endParaRPr lang="en-US" dirty="0"/>
          </a:p>
        </p:txBody>
      </p:sp>
      <p:sp>
        <p:nvSpPr>
          <p:cNvPr id="7" name="Rounded Rectangular Callout 6"/>
          <p:cNvSpPr/>
          <p:nvPr/>
        </p:nvSpPr>
        <p:spPr bwMode="auto">
          <a:xfrm>
            <a:off x="412124" y="5054600"/>
            <a:ext cx="4627961" cy="1307562"/>
          </a:xfrm>
          <a:prstGeom prst="wedgeRoundRectCallout">
            <a:avLst>
              <a:gd name="adj1" fmla="val 80731"/>
              <a:gd name="adj2" fmla="val -28686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To create a new project, from the main menu select </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File </a:t>
            </a:r>
            <a:r>
              <a:rPr lang="en-US" sz="1800" dirty="0" smtClean="0">
                <a:latin typeface="+mn-lt"/>
                <a:sym typeface="Wingdings" pitchFamily="2" charset="2"/>
              </a:rPr>
              <a:t> New  Android Application Project</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tretch>
            <a:fillRect/>
          </a:stretch>
        </p:blipFill>
        <p:spPr>
          <a:xfrm>
            <a:off x="3260062" y="1066800"/>
            <a:ext cx="5483888" cy="4690621"/>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20246" y="3918853"/>
            <a:ext cx="4627961" cy="2661019"/>
          </a:xfrm>
          <a:prstGeom prst="wedgeRoundRectCallout">
            <a:avLst>
              <a:gd name="adj1" fmla="val -4496"/>
              <a:gd name="adj2" fmla="val -7450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The New Android App Wizard starts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This</a:t>
            </a:r>
            <a:r>
              <a:rPr kumimoji="0" lang="en-US" sz="1800" b="0" i="0" u="none" strike="noStrike" cap="none" normalizeH="0" dirty="0" smtClean="0">
                <a:ln>
                  <a:noFill/>
                </a:ln>
                <a:solidFill>
                  <a:schemeClr val="tx1"/>
                </a:solidFill>
                <a:effectLst/>
                <a:latin typeface="+mn-lt"/>
              </a:rPr>
              <a:t> will step us through everything we need to do to get our project created</a:t>
            </a:r>
          </a:p>
          <a:p>
            <a:pPr marL="342900" indent="-342900">
              <a:buFont typeface="+mj-lt"/>
              <a:buAutoNum type="arabicPeriod"/>
            </a:pPr>
            <a:r>
              <a:rPr lang="en-US" sz="1800" dirty="0" smtClean="0">
                <a:latin typeface="+mn-lt"/>
              </a:rPr>
              <a:t>If there are errors, it will mark things red and show a hint at the top of the screen</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dirty="0" smtClean="0">
                <a:ln>
                  <a:noFill/>
                </a:ln>
                <a:solidFill>
                  <a:schemeClr val="tx1"/>
                </a:solidFill>
                <a:effectLst/>
                <a:latin typeface="+mn-lt"/>
              </a:rPr>
              <a:t>We will use mostly defaults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stretch>
            <a:fillRect/>
          </a:stretch>
        </p:blipFill>
        <p:spPr>
          <a:xfrm>
            <a:off x="3437223" y="950057"/>
            <a:ext cx="5142235" cy="4398390"/>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404173" y="2703442"/>
            <a:ext cx="3476064" cy="3325883"/>
          </a:xfrm>
          <a:prstGeom prst="wedgeRoundRectCallout">
            <a:avLst>
              <a:gd name="adj1" fmla="val 50893"/>
              <a:gd name="adj2" fmla="val -6498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Enter a name for the project.</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The wizard “helps” by filling in some of the rest.  </a:t>
            </a:r>
            <a:r>
              <a:rPr lang="en-US" sz="1600" b="1" dirty="0" smtClean="0">
                <a:latin typeface="+mn-lt"/>
              </a:rPr>
              <a:t>Remove</a:t>
            </a:r>
            <a:r>
              <a:rPr lang="en-US" sz="1600" dirty="0" smtClean="0">
                <a:latin typeface="+mn-lt"/>
              </a:rPr>
              <a:t> “example” from the package name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Change the minimum SDK selections to be Android 4.0. If lower, then a second project will be created.</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Change the Theme to None.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Leave the rest as-is.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Click the Next button.</a:t>
            </a:r>
          </a:p>
          <a:p>
            <a:pPr marL="342900" marR="0" indent="-342900" algn="l" defTabSz="914400" rtl="0" eaLnBrk="0" fontAlgn="base" latinLnBrk="0" hangingPunct="0">
              <a:lnSpc>
                <a:spcPct val="100000"/>
              </a:lnSpc>
              <a:spcBef>
                <a:spcPct val="0"/>
              </a:spcBef>
              <a:spcAft>
                <a:spcPct val="0"/>
              </a:spcAft>
              <a:buClrTx/>
              <a:buSzTx/>
              <a:buFontTx/>
              <a:buAutoNum type="arabicParenBoth"/>
              <a:tabLst/>
            </a:pP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171450"/>
            <a:ext cx="6457951" cy="536575"/>
          </a:xfrm>
        </p:spPr>
        <p:txBody>
          <a:bodyPr/>
          <a:lstStyle/>
          <a:p>
            <a:r>
              <a:rPr lang="en-US" sz="2400" dirty="0" smtClean="0"/>
              <a:t>Don’t Pick Version 4.4W KitKat Wear</a:t>
            </a:r>
            <a:endParaRPr lang="en-US" sz="2400" dirty="0"/>
          </a:p>
        </p:txBody>
      </p:sp>
      <p:sp>
        <p:nvSpPr>
          <p:cNvPr id="3" name="Content Placeholder 2"/>
          <p:cNvSpPr>
            <a:spLocks noGrp="1"/>
          </p:cNvSpPr>
          <p:nvPr>
            <p:ph idx="1"/>
          </p:nvPr>
        </p:nvSpPr>
        <p:spPr>
          <a:xfrm>
            <a:off x="145330" y="908606"/>
            <a:ext cx="4832023" cy="4978105"/>
          </a:xfrm>
        </p:spPr>
        <p:txBody>
          <a:bodyPr>
            <a:normAutofit fontScale="85000" lnSpcReduction="10000"/>
          </a:bodyPr>
          <a:lstStyle/>
          <a:p>
            <a:r>
              <a:rPr lang="en-US" dirty="0" smtClean="0"/>
              <a:t>We recommended setting the </a:t>
            </a:r>
            <a:r>
              <a:rPr lang="en-US" dirty="0"/>
              <a:t>minimum SDK </a:t>
            </a:r>
            <a:r>
              <a:rPr lang="en-US" dirty="0" smtClean="0"/>
              <a:t>as 14 </a:t>
            </a:r>
            <a:r>
              <a:rPr lang="en-US" dirty="0"/>
              <a:t>(4.0) or </a:t>
            </a:r>
            <a:r>
              <a:rPr lang="en-US" dirty="0" smtClean="0"/>
              <a:t>above</a:t>
            </a:r>
          </a:p>
          <a:p>
            <a:pPr lvl="1"/>
            <a:r>
              <a:rPr lang="en-US" dirty="0"/>
              <a:t>If not </a:t>
            </a:r>
            <a:r>
              <a:rPr lang="en-US" dirty="0" smtClean="0"/>
              <a:t>you </a:t>
            </a:r>
            <a:r>
              <a:rPr lang="en-US" dirty="0"/>
              <a:t>will have issues with libraries, </a:t>
            </a:r>
            <a:r>
              <a:rPr lang="en-US" dirty="0" smtClean="0"/>
              <a:t>linking, </a:t>
            </a:r>
            <a:r>
              <a:rPr lang="en-US" dirty="0"/>
              <a:t>and the </a:t>
            </a:r>
            <a:r>
              <a:rPr lang="en-US" dirty="0" smtClean="0"/>
              <a:t>emulator</a:t>
            </a:r>
            <a:endParaRPr lang="en-US" dirty="0"/>
          </a:p>
          <a:p>
            <a:r>
              <a:rPr lang="en-US" dirty="0" smtClean="0"/>
              <a:t>With version 4.4 an extra project may be created called appcompat_v7.</a:t>
            </a:r>
          </a:p>
          <a:p>
            <a:pPr lvl="1"/>
            <a:r>
              <a:rPr lang="en-US" dirty="0" smtClean="0"/>
              <a:t>This provides action bar capability for android versions 13 (3.2) and below.</a:t>
            </a:r>
          </a:p>
          <a:p>
            <a:pPr lvl="1"/>
            <a:r>
              <a:rPr lang="en-US" dirty="0" smtClean="0"/>
              <a:t>It may require some extra steps</a:t>
            </a:r>
          </a:p>
          <a:p>
            <a:pPr lvl="1"/>
            <a:r>
              <a:rPr lang="en-US" dirty="0" smtClean="0"/>
              <a:t>A good YouTube video that explains it a bit is located here: </a:t>
            </a:r>
            <a:r>
              <a:rPr lang="en-US" dirty="0" smtClean="0">
                <a:hlinkClick r:id="rId2"/>
              </a:rPr>
              <a:t>https://www.youtube.com/watch?v=-Rcrpq11oww</a:t>
            </a:r>
            <a:endParaRPr lang="en-US" dirty="0"/>
          </a:p>
        </p:txBody>
      </p:sp>
      <p:pic>
        <p:nvPicPr>
          <p:cNvPr id="5" name="Picture 4"/>
          <p:cNvPicPr>
            <a:picLocks noChangeAspect="1"/>
          </p:cNvPicPr>
          <p:nvPr/>
        </p:nvPicPr>
        <p:blipFill>
          <a:blip r:embed="rId3" cstate="print"/>
          <a:stretch>
            <a:fillRect/>
          </a:stretch>
        </p:blipFill>
        <p:spPr>
          <a:xfrm>
            <a:off x="4954686" y="1150069"/>
            <a:ext cx="3789264" cy="3855563"/>
          </a:xfrm>
          <a:prstGeom prst="rect">
            <a:avLst/>
          </a:prstGeom>
        </p:spPr>
      </p:pic>
    </p:spTree>
    <p:extLst>
      <p:ext uri="{BB962C8B-B14F-4D97-AF65-F5344CB8AC3E}">
        <p14:creationId xmlns:p14="http://schemas.microsoft.com/office/powerpoint/2010/main" xmlns="" val="1218476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2.png"/>
          <p:cNvPicPr>
            <a:picLocks noGrp="1" noChangeAspect="1"/>
          </p:cNvPicPr>
          <p:nvPr>
            <p:ph idx="1"/>
          </p:nvPr>
        </p:nvPicPr>
        <p:blipFill>
          <a:blip r:embed="rId2" cstate="print"/>
          <a:stretch>
            <a:fillRect/>
          </a:stretch>
        </p:blipFill>
        <p:spPr>
          <a:xfrm>
            <a:off x="2685339" y="1066800"/>
            <a:ext cx="6030246" cy="5149850"/>
          </a:xfrm>
        </p:spPr>
      </p:pic>
      <p:sp>
        <p:nvSpPr>
          <p:cNvPr id="2" name="Title 1"/>
          <p:cNvSpPr>
            <a:spLocks noGrp="1"/>
          </p:cNvSpPr>
          <p:nvPr>
            <p:ph type="title"/>
          </p:nvPr>
        </p:nvSpPr>
        <p:spPr/>
        <p:txBody>
          <a:bodyPr/>
          <a:lstStyle/>
          <a:p>
            <a:r>
              <a:rPr lang="en-US" dirty="0" smtClean="0"/>
              <a:t>Lab – Hello World!</a:t>
            </a:r>
            <a:endParaRPr lang="en-US" dirty="0"/>
          </a:p>
        </p:txBody>
      </p:sp>
      <p:sp>
        <p:nvSpPr>
          <p:cNvPr id="8" name="Rounded Rectangular Callout 7"/>
          <p:cNvSpPr/>
          <p:nvPr/>
        </p:nvSpPr>
        <p:spPr bwMode="auto">
          <a:xfrm>
            <a:off x="381000" y="4526526"/>
            <a:ext cx="3626475" cy="807474"/>
          </a:xfrm>
          <a:prstGeom prst="wedgeRoundRectCallout">
            <a:avLst>
              <a:gd name="adj1" fmla="val 104784"/>
              <a:gd name="adj2" fmla="val 9994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Leave</a:t>
            </a:r>
            <a:r>
              <a:rPr kumimoji="0" lang="en-US" sz="1800" b="0" i="0" u="none" strike="noStrike" cap="none" normalizeH="0" dirty="0" smtClean="0">
                <a:ln>
                  <a:noFill/>
                </a:ln>
                <a:solidFill>
                  <a:schemeClr val="tx1"/>
                </a:solidFill>
                <a:effectLst/>
                <a:latin typeface="+mn-lt"/>
              </a:rPr>
              <a:t> everything as-is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Click</a:t>
            </a:r>
            <a:r>
              <a:rPr lang="en-US" sz="1800" dirty="0" smtClean="0">
                <a:latin typeface="+mn-lt"/>
              </a:rPr>
              <a:t> the Next button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creen3.png"/>
          <p:cNvPicPr>
            <a:picLocks noGrp="1" noChangeAspect="1"/>
          </p:cNvPicPr>
          <p:nvPr>
            <p:ph idx="1"/>
          </p:nvPr>
        </p:nvPicPr>
        <p:blipFill>
          <a:blip r:embed="rId2" cstate="print"/>
          <a:stretch>
            <a:fillRect/>
          </a:stretch>
        </p:blipFill>
        <p:spPr>
          <a:xfrm>
            <a:off x="2834551" y="965202"/>
            <a:ext cx="5760849" cy="5149850"/>
          </a:xfrm>
        </p:spPr>
      </p:pic>
      <p:sp>
        <p:nvSpPr>
          <p:cNvPr id="2" name="Title 1"/>
          <p:cNvSpPr>
            <a:spLocks noGrp="1"/>
          </p:cNvSpPr>
          <p:nvPr>
            <p:ph type="title"/>
          </p:nvPr>
        </p:nvSpPr>
        <p:spPr/>
        <p:txBody>
          <a:bodyPr/>
          <a:lstStyle/>
          <a:p>
            <a:r>
              <a:rPr lang="en-US" dirty="0" smtClean="0"/>
              <a:t>Lab – Hello World!</a:t>
            </a:r>
            <a:endParaRPr lang="en-US" dirty="0"/>
          </a:p>
        </p:txBody>
      </p:sp>
      <p:sp>
        <p:nvSpPr>
          <p:cNvPr id="5" name="Rounded Rectangular Callout 4"/>
          <p:cNvSpPr/>
          <p:nvPr/>
        </p:nvSpPr>
        <p:spPr bwMode="auto">
          <a:xfrm>
            <a:off x="381000" y="4526526"/>
            <a:ext cx="3626475" cy="807474"/>
          </a:xfrm>
          <a:prstGeom prst="wedgeRoundRectCallout">
            <a:avLst>
              <a:gd name="adj1" fmla="val 104784"/>
              <a:gd name="adj2" fmla="val 9994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Leave</a:t>
            </a:r>
            <a:r>
              <a:rPr kumimoji="0" lang="en-US" sz="1800" b="0" i="0" u="none" strike="noStrike" cap="none" normalizeH="0" dirty="0" smtClean="0">
                <a:ln>
                  <a:noFill/>
                </a:ln>
                <a:solidFill>
                  <a:schemeClr val="tx1"/>
                </a:solidFill>
                <a:effectLst/>
                <a:latin typeface="+mn-lt"/>
              </a:rPr>
              <a:t> everything as-is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Click</a:t>
            </a:r>
            <a:r>
              <a:rPr lang="en-US" sz="1800" dirty="0" smtClean="0">
                <a:latin typeface="+mn-lt"/>
              </a:rPr>
              <a:t> the Next button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1609725" y="1066800"/>
            <a:ext cx="5981700" cy="5353050"/>
          </a:xfrm>
          <a:prstGeom prst="rect">
            <a:avLst/>
          </a:prstGeom>
          <a:noFill/>
          <a:ln w="9525">
            <a:noFill/>
            <a:miter lim="800000"/>
            <a:headEnd/>
            <a:tailEnd/>
          </a:ln>
        </p:spPr>
      </p:pic>
      <p:sp>
        <p:nvSpPr>
          <p:cNvPr id="6" name="Rounded Rectangular Callout 5"/>
          <p:cNvSpPr/>
          <p:nvPr/>
        </p:nvSpPr>
        <p:spPr bwMode="auto">
          <a:xfrm>
            <a:off x="2008838" y="3743325"/>
            <a:ext cx="3039411" cy="807474"/>
          </a:xfrm>
          <a:prstGeom prst="wedgeRoundRectCallout">
            <a:avLst>
              <a:gd name="adj1" fmla="val 67158"/>
              <a:gd name="adj2" fmla="val 21790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Leave</a:t>
            </a:r>
            <a:r>
              <a:rPr kumimoji="0" lang="en-US" sz="1800" b="0" i="0" u="none" strike="noStrike" cap="none" normalizeH="0" dirty="0" smtClean="0">
                <a:ln>
                  <a:noFill/>
                </a:ln>
                <a:solidFill>
                  <a:schemeClr val="tx1"/>
                </a:solidFill>
                <a:effectLst/>
                <a:latin typeface="+mn-lt"/>
              </a:rPr>
              <a:t> everything as-is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Click</a:t>
            </a:r>
            <a:r>
              <a:rPr lang="en-US" sz="1800" dirty="0" smtClean="0">
                <a:latin typeface="+mn-lt"/>
              </a:rPr>
              <a:t> the Next button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Overview</a:t>
            </a:r>
            <a:endParaRPr lang="en-US" dirty="0"/>
          </a:p>
        </p:txBody>
      </p:sp>
      <p:sp>
        <p:nvSpPr>
          <p:cNvPr id="4" name="Content Placeholder 2"/>
          <p:cNvSpPr txBox="1">
            <a:spLocks/>
          </p:cNvSpPr>
          <p:nvPr/>
        </p:nvSpPr>
        <p:spPr bwMode="auto">
          <a:xfrm>
            <a:off x="496111" y="1054101"/>
            <a:ext cx="8103140" cy="52622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p>
            <a:pPr marL="342900" indent="-342900">
              <a:spcBef>
                <a:spcPct val="20000"/>
              </a:spcBef>
              <a:buClr>
                <a:srgbClr val="D4272E"/>
              </a:buClr>
              <a:buFont typeface="Arial" pitchFamily="34" charset="0"/>
              <a:buChar char="•"/>
            </a:pPr>
            <a:r>
              <a:rPr lang="en-US" kern="0" dirty="0" smtClean="0">
                <a:latin typeface="+mn-lt"/>
              </a:rPr>
              <a:t>Android is software for mobile devices that includes an operating system and key applications</a:t>
            </a:r>
          </a:p>
          <a:p>
            <a:pPr marL="342900" indent="-342900">
              <a:spcBef>
                <a:spcPct val="20000"/>
              </a:spcBef>
              <a:buClr>
                <a:srgbClr val="D4272E"/>
              </a:buClr>
              <a:buFont typeface="Arial" pitchFamily="34" charset="0"/>
              <a:buChar char="•"/>
            </a:pPr>
            <a:r>
              <a:rPr lang="en-US" kern="0" dirty="0" smtClean="0">
                <a:latin typeface="+mn-lt"/>
              </a:rPr>
              <a:t>The </a:t>
            </a:r>
            <a:r>
              <a:rPr lang="en-US" kern="0" dirty="0" smtClean="0">
                <a:latin typeface="+mn-lt"/>
                <a:hlinkClick r:id="rId2"/>
              </a:rPr>
              <a:t>Android SDK</a:t>
            </a:r>
            <a:r>
              <a:rPr lang="en-US" kern="0" dirty="0" smtClean="0">
                <a:latin typeface="+mn-lt"/>
              </a:rPr>
              <a:t> provides the tools and Application Programming Interface (API)s necessary to begin developing applications</a:t>
            </a:r>
          </a:p>
          <a:p>
            <a:pPr marL="342900" indent="-342900">
              <a:spcBef>
                <a:spcPct val="20000"/>
              </a:spcBef>
              <a:buClr>
                <a:srgbClr val="D4272E"/>
              </a:buClr>
              <a:buFont typeface="Arial" pitchFamily="34" charset="0"/>
              <a:buChar char="•"/>
            </a:pPr>
            <a:endParaRPr lang="en-US" kern="0" dirty="0" smtClean="0">
              <a:latin typeface="+mn-lt"/>
            </a:endParaRPr>
          </a:p>
          <a:p>
            <a:pPr marL="342900" indent="-342900">
              <a:spcBef>
                <a:spcPct val="20000"/>
              </a:spcBef>
              <a:buClr>
                <a:srgbClr val="D4272E"/>
              </a:buClr>
              <a:buFont typeface="Arial" pitchFamily="34" charset="0"/>
              <a:buChar char="•"/>
            </a:pPr>
            <a:endParaRPr lang="en-US" kern="0" dirty="0" smtClean="0">
              <a:latin typeface="+mn-lt"/>
            </a:endParaRPr>
          </a:p>
          <a:p>
            <a:pPr marL="342900" indent="-342900">
              <a:spcBef>
                <a:spcPct val="20000"/>
              </a:spcBef>
              <a:buClr>
                <a:srgbClr val="D4272E"/>
              </a:buClr>
              <a:buFont typeface="Arial" pitchFamily="34" charset="0"/>
              <a:buChar char="•"/>
            </a:pPr>
            <a:endParaRPr lang="en-US" kern="0" dirty="0" smtClean="0">
              <a:latin typeface="+mn-lt"/>
            </a:endParaRPr>
          </a:p>
          <a:p>
            <a:pPr marL="342900" indent="-342900">
              <a:spcBef>
                <a:spcPct val="20000"/>
              </a:spcBef>
              <a:buClr>
                <a:srgbClr val="D4272E"/>
              </a:buClr>
              <a:buFont typeface="Arial" pitchFamily="34" charset="0"/>
              <a:buChar char="•"/>
            </a:pPr>
            <a:endParaRPr lang="en-US" kern="0" dirty="0" smtClean="0">
              <a:latin typeface="+mn-lt"/>
            </a:endParaRPr>
          </a:p>
          <a:p>
            <a:pPr marL="342900" indent="-342900">
              <a:spcBef>
                <a:spcPct val="20000"/>
              </a:spcBef>
              <a:buClr>
                <a:srgbClr val="D4272E"/>
              </a:buClr>
              <a:buFont typeface="Arial" pitchFamily="34" charset="0"/>
              <a:buChar char="•"/>
            </a:pPr>
            <a:r>
              <a:rPr lang="en-US" kern="0" dirty="0" smtClean="0">
                <a:latin typeface="+mn-lt"/>
              </a:rPr>
              <a:t>Reference - </a:t>
            </a:r>
            <a:r>
              <a:rPr lang="en-US" kern="0" dirty="0" smtClean="0">
                <a:latin typeface="+mn-lt"/>
                <a:hlinkClick r:id="rId3"/>
              </a:rPr>
              <a:t>Android Developers</a:t>
            </a:r>
            <a:endParaRPr lang="en-US" kern="0" dirty="0" smtClean="0">
              <a:latin typeface="+mn-lt"/>
            </a:endParaRPr>
          </a:p>
          <a:p>
            <a:pPr marL="342900" indent="-342900">
              <a:spcBef>
                <a:spcPct val="20000"/>
              </a:spcBef>
              <a:buClr>
                <a:srgbClr val="D4272E"/>
              </a:buClr>
              <a:buFont typeface="Arial" pitchFamily="34" charset="0"/>
              <a:buChar char="•"/>
            </a:pPr>
            <a:r>
              <a:rPr lang="en-US" kern="0" dirty="0" smtClean="0">
                <a:latin typeface="+mn-lt"/>
              </a:rPr>
              <a:t>NOTE – Hyperlinks to online documentation are embedded in this presentation for quick reference</a:t>
            </a:r>
          </a:p>
          <a:p>
            <a:pPr marL="342900" indent="-342900">
              <a:spcBef>
                <a:spcPct val="20000"/>
              </a:spcBef>
              <a:buClr>
                <a:srgbClr val="D4272E"/>
              </a:buClr>
              <a:buFont typeface="Arial" pitchFamily="34" charset="0"/>
              <a:buChar char="•"/>
            </a:pPr>
            <a:endParaRPr lang="en-US" kern="0" dirty="0" smtClean="0">
              <a:latin typeface="+mn-lt"/>
            </a:endParaRPr>
          </a:p>
          <a:p>
            <a:pPr marL="800100" lvl="1" indent="-342900">
              <a:spcBef>
                <a:spcPct val="20000"/>
              </a:spcBef>
              <a:buClr>
                <a:srgbClr val="D4272E"/>
              </a:buClr>
            </a:pPr>
            <a:endParaRPr lang="en-US" kern="0" dirty="0" smtClean="0">
              <a:latin typeface="+mn-lt"/>
            </a:endParaRPr>
          </a:p>
          <a:p>
            <a:pPr marL="800100" lvl="1" indent="-342900">
              <a:spcBef>
                <a:spcPct val="20000"/>
              </a:spcBef>
              <a:buClr>
                <a:srgbClr val="D4272E"/>
              </a:buClr>
              <a:buFontTx/>
              <a:buChar char="•"/>
            </a:pPr>
            <a:endParaRPr kumimoji="0" lang="en-US" b="0" i="0" u="none" strike="noStrike" kern="0" cap="none" spc="0" normalizeH="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noProof="0" dirty="0" smtClean="0">
              <a:ln>
                <a:noFill/>
              </a:ln>
              <a:solidFill>
                <a:schemeClr val="tx1"/>
              </a:solidFill>
              <a:effectLst/>
              <a:uLnTx/>
              <a:uFillTx/>
              <a:latin typeface="+mn-lt"/>
              <a:ea typeface="+mn-ea"/>
              <a:cs typeface="+mn-cs"/>
            </a:endParaRPr>
          </a:p>
          <a:p>
            <a:pPr marL="800100" lvl="1" indent="-342900">
              <a:spcBef>
                <a:spcPct val="20000"/>
              </a:spcBef>
              <a:buClr>
                <a:srgbClr val="D4272E"/>
              </a:buClr>
              <a:buFontTx/>
              <a:buChar char="•"/>
            </a:pPr>
            <a:endParaRPr kumimoji="0" lang="en-US"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D4272E"/>
              </a:buClr>
              <a:buSzTx/>
              <a:buFontTx/>
              <a:buChar char="•"/>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3038154" y="1226778"/>
            <a:ext cx="5572446" cy="4989872"/>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7" name="Rounded Rectangular Callout 6"/>
          <p:cNvSpPr/>
          <p:nvPr/>
        </p:nvSpPr>
        <p:spPr bwMode="auto">
          <a:xfrm>
            <a:off x="381000" y="4526526"/>
            <a:ext cx="3626475" cy="807474"/>
          </a:xfrm>
          <a:prstGeom prst="wedgeRoundRectCallout">
            <a:avLst>
              <a:gd name="adj1" fmla="val 132888"/>
              <a:gd name="adj2" fmla="val 9994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Leave</a:t>
            </a:r>
            <a:r>
              <a:rPr kumimoji="0" lang="en-US" sz="1800" b="0" i="0" u="none" strike="noStrike" cap="none" normalizeH="0" dirty="0" smtClean="0">
                <a:ln>
                  <a:noFill/>
                </a:ln>
                <a:solidFill>
                  <a:schemeClr val="tx1"/>
                </a:solidFill>
                <a:effectLst/>
                <a:latin typeface="+mn-lt"/>
              </a:rPr>
              <a:t> everything as-is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Click</a:t>
            </a:r>
            <a:r>
              <a:rPr lang="en-US" sz="1800" dirty="0" smtClean="0">
                <a:latin typeface="+mn-lt"/>
              </a:rPr>
              <a:t> the Finish button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1459648" y="1018636"/>
            <a:ext cx="6950927" cy="5343525"/>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8" name="Rounded Rectangular Callout 7"/>
          <p:cNvSpPr/>
          <p:nvPr/>
        </p:nvSpPr>
        <p:spPr bwMode="auto">
          <a:xfrm>
            <a:off x="412125" y="5236028"/>
            <a:ext cx="5792732" cy="1126133"/>
          </a:xfrm>
          <a:prstGeom prst="wedgeRoundRectCallout">
            <a:avLst>
              <a:gd name="adj1" fmla="val -23540"/>
              <a:gd name="adj2" fmla="val -13896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The new project has been created and has been added to the workspace. </a:t>
            </a:r>
            <a:r>
              <a:rPr kumimoji="0" lang="en-US" sz="1800" b="0" i="0" u="none" strike="noStrike" cap="none" normalizeH="0" baseline="0" dirty="0" smtClean="0">
                <a:ln>
                  <a:noFill/>
                </a:ln>
                <a:solidFill>
                  <a:schemeClr val="tx1"/>
                </a:solidFill>
                <a:effectLst/>
                <a:latin typeface="+mn-lt"/>
              </a:rPr>
              <a:t>It is okay if your layout looks a little different</a:t>
            </a:r>
            <a:r>
              <a:rPr lang="en-US" sz="1800" dirty="0" smtClean="0">
                <a:latin typeface="+mn-lt"/>
              </a:rPr>
              <a:t>.</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a:xfrm>
            <a:off x="381000" y="929640"/>
            <a:ext cx="8229600" cy="5149850"/>
          </a:xfrm>
        </p:spPr>
        <p:txBody>
          <a:bodyPr>
            <a:normAutofit fontScale="77500" lnSpcReduction="20000"/>
          </a:bodyPr>
          <a:lstStyle/>
          <a:p>
            <a:r>
              <a:rPr lang="en-US" dirty="0" smtClean="0"/>
              <a:t>Let’s look at the structure of a project</a:t>
            </a:r>
          </a:p>
          <a:p>
            <a:pPr lvl="1"/>
            <a:r>
              <a:rPr lang="en-US" b="1" dirty="0" err="1" smtClean="0">
                <a:solidFill>
                  <a:schemeClr val="accent2">
                    <a:lumMod val="75000"/>
                  </a:schemeClr>
                </a:solidFill>
              </a:rPr>
              <a:t>src</a:t>
            </a:r>
            <a:r>
              <a:rPr lang="en-US" b="1" dirty="0" smtClean="0">
                <a:solidFill>
                  <a:schemeClr val="accent2">
                    <a:lumMod val="75000"/>
                  </a:schemeClr>
                </a:solidFill>
              </a:rPr>
              <a:t>/ - java source code</a:t>
            </a:r>
          </a:p>
          <a:p>
            <a:pPr lvl="1"/>
            <a:r>
              <a:rPr lang="en-US" dirty="0" smtClean="0">
                <a:solidFill>
                  <a:schemeClr val="bg2"/>
                </a:solidFill>
              </a:rPr>
              <a:t>gen/ </a:t>
            </a:r>
            <a:endParaRPr lang="en-US" dirty="0" smtClean="0"/>
          </a:p>
          <a:p>
            <a:pPr lvl="2"/>
            <a:r>
              <a:rPr lang="en-US" dirty="0" smtClean="0"/>
              <a:t>Android build tools use this for source code they generate</a:t>
            </a:r>
          </a:p>
          <a:p>
            <a:pPr lvl="2"/>
            <a:r>
              <a:rPr lang="en-US" dirty="0" smtClean="0"/>
              <a:t>generated – do not touch</a:t>
            </a:r>
          </a:p>
          <a:p>
            <a:pPr lvl="2"/>
            <a:r>
              <a:rPr lang="en-US" dirty="0" smtClean="0"/>
              <a:t>R.java will be in here and is used to reference items</a:t>
            </a:r>
          </a:p>
          <a:p>
            <a:pPr lvl="1"/>
            <a:r>
              <a:rPr lang="en-US" dirty="0" smtClean="0"/>
              <a:t>assets/ - files you want packaged with your app</a:t>
            </a:r>
          </a:p>
          <a:p>
            <a:pPr lvl="1"/>
            <a:r>
              <a:rPr lang="en-US" b="1" dirty="0" smtClean="0">
                <a:solidFill>
                  <a:schemeClr val="accent2">
                    <a:lumMod val="75000"/>
                  </a:schemeClr>
                </a:solidFill>
              </a:rPr>
              <a:t>res/ </a:t>
            </a:r>
            <a:r>
              <a:rPr lang="en-US" dirty="0" smtClean="0">
                <a:solidFill>
                  <a:schemeClr val="accent2">
                    <a:lumMod val="75000"/>
                  </a:schemeClr>
                </a:solidFill>
              </a:rPr>
              <a:t>- icons, layouts</a:t>
            </a:r>
          </a:p>
          <a:p>
            <a:pPr lvl="1"/>
            <a:r>
              <a:rPr lang="en-US" b="1" dirty="0" smtClean="0">
                <a:solidFill>
                  <a:schemeClr val="accent2">
                    <a:lumMod val="75000"/>
                  </a:schemeClr>
                </a:solidFill>
              </a:rPr>
              <a:t>AndroidManifest.xml</a:t>
            </a:r>
          </a:p>
          <a:p>
            <a:pPr lvl="2"/>
            <a:r>
              <a:rPr lang="en-US" dirty="0">
                <a:solidFill>
                  <a:schemeClr val="accent2">
                    <a:lumMod val="75000"/>
                  </a:schemeClr>
                </a:solidFill>
              </a:rPr>
              <a:t>K</a:t>
            </a:r>
            <a:r>
              <a:rPr lang="en-US" dirty="0" smtClean="0">
                <a:solidFill>
                  <a:schemeClr val="accent2">
                    <a:lumMod val="75000"/>
                  </a:schemeClr>
                </a:solidFill>
              </a:rPr>
              <a:t>ey element </a:t>
            </a:r>
          </a:p>
          <a:p>
            <a:pPr lvl="2"/>
            <a:r>
              <a:rPr lang="en-US" dirty="0" smtClean="0">
                <a:solidFill>
                  <a:schemeClr val="accent2">
                    <a:lumMod val="75000"/>
                  </a:schemeClr>
                </a:solidFill>
              </a:rPr>
              <a:t>Lists all activities, services, permissions, API level</a:t>
            </a:r>
          </a:p>
          <a:p>
            <a:pPr lvl="2"/>
            <a:r>
              <a:rPr lang="en-US" dirty="0" smtClean="0">
                <a:solidFill>
                  <a:schemeClr val="accent2">
                    <a:lumMod val="75000"/>
                  </a:schemeClr>
                </a:solidFill>
              </a:rPr>
              <a:t>Used by Android Market to filter what apps are offered.  So min Android 2.0 apps won’t be offered to someone running Android 1.5</a:t>
            </a:r>
          </a:p>
          <a:p>
            <a:pPr lvl="1"/>
            <a:r>
              <a:rPr lang="en-US" dirty="0" err="1" smtClean="0">
                <a:solidFill>
                  <a:schemeClr val="bg2"/>
                </a:solidFill>
              </a:rPr>
              <a:t>default.properties</a:t>
            </a:r>
            <a:r>
              <a:rPr lang="en-US" dirty="0" smtClean="0">
                <a:solidFill>
                  <a:schemeClr val="bg2"/>
                </a:solidFill>
              </a:rPr>
              <a:t> </a:t>
            </a:r>
            <a:r>
              <a:rPr lang="en-US" dirty="0" smtClean="0"/>
              <a:t>– generated file – do not touch</a:t>
            </a:r>
          </a:p>
          <a:p>
            <a:pPr lvl="1"/>
            <a:r>
              <a:rPr lang="en-US" dirty="0" smtClean="0"/>
              <a:t>build.xml – Ant script, generated. Not </a:t>
            </a:r>
            <a:r>
              <a:rPr lang="en-US" dirty="0"/>
              <a:t>needed if using </a:t>
            </a:r>
            <a:r>
              <a:rPr lang="en-US" dirty="0" smtClean="0"/>
              <a:t>IDE </a:t>
            </a:r>
          </a:p>
          <a:p>
            <a:pPr lvl="1"/>
            <a:r>
              <a:rPr lang="en-US" dirty="0" smtClean="0"/>
              <a:t>bin/ - compiled output</a:t>
            </a:r>
          </a:p>
          <a:p>
            <a:pPr lvl="1"/>
            <a:r>
              <a:rPr lang="en-US" dirty="0" err="1" smtClean="0"/>
              <a:t>libs</a:t>
            </a:r>
            <a:r>
              <a:rPr lang="en-US" dirty="0" smtClean="0"/>
              <a:t>/ - use this folder to hold third party JARs</a:t>
            </a:r>
          </a:p>
          <a:p>
            <a:pPr lvl="1"/>
            <a:r>
              <a:rPr lang="en-US" dirty="0" smtClean="0"/>
              <a:t>APK file – the zip archive that is essentially the android executable</a:t>
            </a:r>
          </a:p>
          <a:p>
            <a:endParaRPr lang="en-US" dirty="0"/>
          </a:p>
        </p:txBody>
      </p:sp>
      <p:sp>
        <p:nvSpPr>
          <p:cNvPr id="5" name="Rounded Rectangle 4"/>
          <p:cNvSpPr/>
          <p:nvPr/>
        </p:nvSpPr>
        <p:spPr bwMode="auto">
          <a:xfrm>
            <a:off x="182880" y="5932170"/>
            <a:ext cx="8801100" cy="548640"/>
          </a:xfrm>
          <a:prstGeom prst="roundRect">
            <a:avLst/>
          </a:prstGeom>
          <a:solidFill>
            <a:srgbClr val="00B0F0"/>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n-lt"/>
              </a:rPr>
              <a:t>Items in blue are</a:t>
            </a:r>
            <a:r>
              <a:rPr kumimoji="0" lang="en-US" b="0" i="0" u="none" strike="noStrike" cap="none" normalizeH="0" dirty="0" smtClean="0">
                <a:ln>
                  <a:noFill/>
                </a:ln>
                <a:solidFill>
                  <a:schemeClr val="tx1"/>
                </a:solidFill>
                <a:effectLst/>
                <a:latin typeface="+mn-lt"/>
              </a:rPr>
              <a:t> where most of your changes will occur</a:t>
            </a:r>
            <a:endParaRPr kumimoji="0" lang="en-US"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normAutofit lnSpcReduction="10000"/>
          </a:bodyPr>
          <a:lstStyle/>
          <a:p>
            <a:r>
              <a:rPr lang="en-US" dirty="0" smtClean="0"/>
              <a:t>The project is ready to be run for the first time but there isn’t anything to run it on yet – we need an Android Virtual Device (AVD)</a:t>
            </a:r>
          </a:p>
          <a:p>
            <a:r>
              <a:rPr lang="en-US" dirty="0" smtClean="0"/>
              <a:t>AVD Manager</a:t>
            </a:r>
          </a:p>
          <a:p>
            <a:pPr lvl="1"/>
            <a:r>
              <a:rPr lang="en-US" sz="1900" dirty="0" smtClean="0"/>
              <a:t>Is an Android Virtual Device (AVD), </a:t>
            </a:r>
            <a:r>
              <a:rPr lang="en-US" sz="1900" dirty="0" err="1" smtClean="0"/>
              <a:t>a.k.a</a:t>
            </a:r>
            <a:r>
              <a:rPr lang="en-US" sz="1900" dirty="0" smtClean="0"/>
              <a:t> Emulator, that models an actual device by defining hardware and software options to be emulated</a:t>
            </a:r>
          </a:p>
          <a:p>
            <a:pPr lvl="1"/>
            <a:r>
              <a:rPr lang="en-US" sz="1900" dirty="0" smtClean="0"/>
              <a:t>Launches a window that looks like an android phone</a:t>
            </a:r>
          </a:p>
          <a:p>
            <a:pPr lvl="1"/>
            <a:r>
              <a:rPr lang="en-US" sz="1900" dirty="0" smtClean="0"/>
              <a:t>Startup is slow, even on high-end computers</a:t>
            </a:r>
          </a:p>
          <a:p>
            <a:pPr lvl="1"/>
            <a:r>
              <a:rPr lang="en-US" sz="1900" dirty="0" smtClean="0"/>
              <a:t>Can be configured to emulate most aspects of a real Android device such as SD Card, incoming calls, incoming SMS, etc</a:t>
            </a:r>
          </a:p>
          <a:p>
            <a:pPr lvl="1"/>
            <a:r>
              <a:rPr lang="en-US" sz="1900" dirty="0" smtClean="0"/>
              <a:t>Useful for validating basic functionality for devices not available</a:t>
            </a:r>
          </a:p>
          <a:p>
            <a:pPr lvl="1"/>
            <a:r>
              <a:rPr lang="en-US" sz="1900" dirty="0" smtClean="0"/>
              <a:t>You will most often just use the defaults values</a:t>
            </a:r>
          </a:p>
          <a:p>
            <a:r>
              <a:rPr lang="en-US" sz="2100" dirty="0"/>
              <a:t>Create as many AVDs as needed, based on the types of devices to be modeled</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1691897" y="1055913"/>
            <a:ext cx="6943423" cy="3893457"/>
          </a:xfrm>
          <a:prstGeom prst="rect">
            <a:avLst/>
          </a:prstGeom>
          <a:noFill/>
          <a:ln w="9525">
            <a:noFill/>
            <a:miter lim="800000"/>
            <a:headEnd/>
            <a:tailEnd/>
          </a:ln>
        </p:spPr>
      </p:pic>
      <p:sp>
        <p:nvSpPr>
          <p:cNvPr id="6" name="Rounded Rectangular Callout 5"/>
          <p:cNvSpPr/>
          <p:nvPr/>
        </p:nvSpPr>
        <p:spPr bwMode="auto">
          <a:xfrm>
            <a:off x="412123" y="4274821"/>
            <a:ext cx="4207501" cy="1611630"/>
          </a:xfrm>
          <a:prstGeom prst="wedgeRoundRectCallout">
            <a:avLst>
              <a:gd name="adj1" fmla="val 97218"/>
              <a:gd name="adj2" fmla="val -4651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To access the AVD Manager select Window</a:t>
            </a:r>
            <a:r>
              <a:rPr kumimoji="0" lang="en-US" sz="1800" b="0" i="0" u="none" strike="noStrike" cap="none" normalizeH="0" dirty="0" smtClean="0">
                <a:ln>
                  <a:noFill/>
                </a:ln>
                <a:solidFill>
                  <a:schemeClr val="tx1"/>
                </a:solidFill>
                <a:effectLst/>
                <a:latin typeface="+mn-lt"/>
              </a:rPr>
              <a:t> </a:t>
            </a:r>
            <a:r>
              <a:rPr kumimoji="0" lang="en-US" sz="1800" b="0" i="0" u="none" strike="noStrike" cap="none" normalizeH="0" dirty="0" smtClean="0">
                <a:ln>
                  <a:noFill/>
                </a:ln>
                <a:solidFill>
                  <a:schemeClr val="tx1"/>
                </a:solidFill>
                <a:effectLst/>
                <a:latin typeface="+mn-lt"/>
                <a:sym typeface="Wingdings" pitchFamily="2" charset="2"/>
              </a:rPr>
              <a:t> AVD Manager </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sym typeface="Wingdings" pitchFamily="2" charset="2"/>
              </a:rPr>
              <a:t>or</a:t>
            </a:r>
          </a:p>
          <a:p>
            <a:r>
              <a:rPr lang="en-US" sz="1800" dirty="0">
                <a:latin typeface="+mn-lt"/>
              </a:rPr>
              <a:t>Window </a:t>
            </a:r>
            <a:r>
              <a:rPr lang="en-US" sz="1800" dirty="0">
                <a:latin typeface="+mn-lt"/>
                <a:sym typeface="Wingdings" pitchFamily="2" charset="2"/>
              </a:rPr>
              <a:t> Android Virtual Device Manager</a:t>
            </a:r>
            <a:endParaRPr lang="en-US" sz="1800" dirty="0">
              <a:latin typeface="+mn-l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7" name="Content Placeholder 6" descr="NewAVDAlt1.png"/>
          <p:cNvPicPr>
            <a:picLocks noGrp="1" noChangeAspect="1"/>
          </p:cNvPicPr>
          <p:nvPr>
            <p:ph idx="1"/>
          </p:nvPr>
        </p:nvPicPr>
        <p:blipFill>
          <a:blip r:embed="rId2" cstate="print"/>
          <a:stretch>
            <a:fillRect/>
          </a:stretch>
        </p:blipFill>
        <p:spPr>
          <a:xfrm>
            <a:off x="1182477" y="1066800"/>
            <a:ext cx="6626645" cy="5149850"/>
          </a:xfrm>
        </p:spPr>
      </p:pic>
      <p:sp>
        <p:nvSpPr>
          <p:cNvPr id="6" name="Rounded Rectangular Callout 5"/>
          <p:cNvSpPr/>
          <p:nvPr/>
        </p:nvSpPr>
        <p:spPr bwMode="auto">
          <a:xfrm>
            <a:off x="5230867" y="515255"/>
            <a:ext cx="3651876" cy="984619"/>
          </a:xfrm>
          <a:prstGeom prst="wedgeRoundRectCallout">
            <a:avLst>
              <a:gd name="adj1" fmla="val -100985"/>
              <a:gd name="adj2" fmla="val 5257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Tx/>
              <a:buAutoNum type="arabicParenR"/>
              <a:tabLst/>
            </a:pPr>
            <a:r>
              <a:rPr kumimoji="0" lang="en-US" sz="1800" b="0" i="0" u="none" strike="noStrike" cap="none" normalizeH="0" baseline="0" dirty="0" smtClean="0">
                <a:ln>
                  <a:noFill/>
                </a:ln>
                <a:solidFill>
                  <a:schemeClr val="tx1"/>
                </a:solidFill>
                <a:effectLst/>
                <a:latin typeface="+mn-lt"/>
              </a:rPr>
              <a:t>Select Device Definition</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800" dirty="0" smtClean="0">
                <a:latin typeface="+mn-lt"/>
              </a:rPr>
              <a:t>Select Nexus One by Google</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kumimoji="0" lang="en-US" sz="1800" b="0" i="0" u="none" strike="noStrike" cap="none" normalizeH="0" dirty="0" smtClean="0">
                <a:ln>
                  <a:noFill/>
                </a:ln>
                <a:solidFill>
                  <a:schemeClr val="tx1"/>
                </a:solidFill>
                <a:effectLst/>
                <a:latin typeface="+mn-lt"/>
              </a:rPr>
              <a:t>Select the </a:t>
            </a:r>
            <a:r>
              <a:rPr lang="en-US" sz="1800" dirty="0" smtClean="0">
                <a:latin typeface="+mn-lt"/>
              </a:rPr>
              <a:t>Create AVD</a:t>
            </a:r>
            <a:r>
              <a:rPr kumimoji="0" lang="en-US" sz="1800" b="0" i="0" u="none" strike="noStrike" cap="none" normalizeH="0" dirty="0" smtClean="0">
                <a:ln>
                  <a:noFill/>
                </a:ln>
                <a:solidFill>
                  <a:schemeClr val="tx1"/>
                </a:solidFill>
                <a:effectLst/>
                <a:latin typeface="+mn-lt"/>
              </a:rPr>
              <a:t> button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7" name="Content Placeholder 6" descr="NewAVDAlt2.png"/>
          <p:cNvPicPr>
            <a:picLocks noGrp="1" noChangeAspect="1"/>
          </p:cNvPicPr>
          <p:nvPr>
            <p:ph idx="1"/>
          </p:nvPr>
        </p:nvPicPr>
        <p:blipFill>
          <a:blip r:embed="rId2" cstate="print"/>
          <a:stretch>
            <a:fillRect/>
          </a:stretch>
        </p:blipFill>
        <p:spPr>
          <a:xfrm>
            <a:off x="4066117" y="1125225"/>
            <a:ext cx="2969350" cy="5149850"/>
          </a:xfrm>
        </p:spPr>
      </p:pic>
      <p:sp>
        <p:nvSpPr>
          <p:cNvPr id="6" name="Rounded Rectangular Callout 5"/>
          <p:cNvSpPr/>
          <p:nvPr/>
        </p:nvSpPr>
        <p:spPr bwMode="auto">
          <a:xfrm>
            <a:off x="184582" y="5498107"/>
            <a:ext cx="3775248" cy="710293"/>
          </a:xfrm>
          <a:prstGeom prst="wedgeRoundRectCallout">
            <a:avLst>
              <a:gd name="adj1" fmla="val 87406"/>
              <a:gd name="adj2" fmla="val 2417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Accept the defaults and select OK</a:t>
            </a:r>
          </a:p>
        </p:txBody>
      </p:sp>
      <p:sp>
        <p:nvSpPr>
          <p:cNvPr id="8" name="Rounded Rectangular Callout 7"/>
          <p:cNvSpPr/>
          <p:nvPr/>
        </p:nvSpPr>
        <p:spPr bwMode="auto">
          <a:xfrm>
            <a:off x="201666" y="2670629"/>
            <a:ext cx="3651876" cy="1289418"/>
          </a:xfrm>
          <a:prstGeom prst="wedgeRoundRectCallout">
            <a:avLst>
              <a:gd name="adj1" fmla="val 79060"/>
              <a:gd name="adj2" fmla="val 1309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If your computer has trouble running out of memory,</a:t>
            </a:r>
            <a:r>
              <a:rPr kumimoji="0" lang="en-US" sz="1800" b="0" i="0" u="none" strike="noStrike" cap="none" normalizeH="0" dirty="0" smtClean="0">
                <a:ln>
                  <a:noFill/>
                </a:ln>
                <a:solidFill>
                  <a:schemeClr val="tx1"/>
                </a:solidFill>
                <a:effectLst/>
                <a:latin typeface="+mn-lt"/>
              </a:rPr>
              <a:t> try decreasing the 343 to something like 256 or even 128.</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238250" y="1047750"/>
            <a:ext cx="6667500" cy="47625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1552574" y="3159579"/>
            <a:ext cx="3971925" cy="2990395"/>
          </a:xfrm>
          <a:prstGeom prst="wedgeRoundRectCallout">
            <a:avLst>
              <a:gd name="adj1" fmla="val 82806"/>
              <a:gd name="adj2" fmla="val -3548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dirty="0" smtClean="0">
                <a:ln>
                  <a:noFill/>
                </a:ln>
                <a:solidFill>
                  <a:schemeClr val="tx1"/>
                </a:solidFill>
                <a:effectLst/>
                <a:latin typeface="+mn-lt"/>
              </a:rPr>
              <a:t>We now see the AVD we created listed</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Click on it to select it</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Press the Start button</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dirty="0" smtClean="0">
                <a:ln>
                  <a:noFill/>
                </a:ln>
                <a:solidFill>
                  <a:schemeClr val="tx1"/>
                </a:solidFill>
                <a:effectLst/>
                <a:latin typeface="+mn-lt"/>
              </a:rPr>
              <a:t>The AVD will take a long time to be fully started</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Leave it up and running during the labs. You will be unhappy if you shut it and have to wait for it to restart…</a:t>
            </a:r>
            <a:endParaRPr kumimoji="0" lang="en-US" sz="1800" b="0" i="0" u="none" strike="noStrike" cap="none" normalizeH="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25602" name="Picture 2"/>
          <p:cNvPicPr>
            <a:picLocks noChangeAspect="1" noChangeArrowheads="1"/>
          </p:cNvPicPr>
          <p:nvPr/>
        </p:nvPicPr>
        <p:blipFill>
          <a:blip r:embed="rId2" cstate="print"/>
          <a:srcRect/>
          <a:stretch>
            <a:fillRect/>
          </a:stretch>
        </p:blipFill>
        <p:spPr bwMode="auto">
          <a:xfrm>
            <a:off x="3533775" y="1119188"/>
            <a:ext cx="2257425" cy="3152775"/>
          </a:xfrm>
          <a:prstGeom prst="rect">
            <a:avLst/>
          </a:prstGeom>
          <a:noFill/>
          <a:ln w="9525">
            <a:noFill/>
            <a:miter lim="800000"/>
            <a:headEnd/>
            <a:tailEnd/>
          </a:ln>
        </p:spPr>
      </p:pic>
      <p:sp>
        <p:nvSpPr>
          <p:cNvPr id="6" name="Rounded Rectangular Callout 5"/>
          <p:cNvSpPr/>
          <p:nvPr/>
        </p:nvSpPr>
        <p:spPr bwMode="auto">
          <a:xfrm>
            <a:off x="409575" y="4785632"/>
            <a:ext cx="4780362" cy="491218"/>
          </a:xfrm>
          <a:prstGeom prst="wedgeRoundRectCallout">
            <a:avLst>
              <a:gd name="adj1" fmla="val 33307"/>
              <a:gd name="adj2" fmla="val -16532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tabLst/>
            </a:pPr>
            <a:r>
              <a:rPr kumimoji="0" lang="en-US" sz="1800" b="0" i="0" u="none" strike="noStrike" cap="none" normalizeH="0" dirty="0" smtClean="0">
                <a:ln>
                  <a:noFill/>
                </a:ln>
                <a:solidFill>
                  <a:schemeClr val="tx1"/>
                </a:solidFill>
                <a:effectLst/>
                <a:latin typeface="+mn-lt"/>
              </a:rPr>
              <a:t>Leave as-is and press the launc</a:t>
            </a:r>
            <a:r>
              <a:rPr lang="en-US" sz="1800" dirty="0" smtClean="0">
                <a:latin typeface="+mn-lt"/>
              </a:rPr>
              <a:t>h button</a:t>
            </a:r>
            <a:endParaRPr kumimoji="0" lang="en-US" sz="1800" b="0" i="0" u="none" strike="noStrike" cap="none" normalizeH="0" dirty="0" smtClean="0">
              <a:ln>
                <a:noFill/>
              </a:ln>
              <a:solidFill>
                <a:schemeClr val="tx1"/>
              </a:solidFill>
              <a:effectLst/>
              <a:latin typeface="+mn-lt"/>
            </a:endParaRPr>
          </a:p>
        </p:txBody>
      </p:sp>
    </p:spTree>
    <p:extLst>
      <p:ext uri="{BB962C8B-B14F-4D97-AF65-F5344CB8AC3E}">
        <p14:creationId xmlns:p14="http://schemas.microsoft.com/office/powerpoint/2010/main" xmlns="" val="6062860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Emulator</a:t>
            </a:r>
            <a:endParaRPr lang="en-US" dirty="0"/>
          </a:p>
        </p:txBody>
      </p:sp>
      <p:sp>
        <p:nvSpPr>
          <p:cNvPr id="3" name="Content Placeholder 2"/>
          <p:cNvSpPr>
            <a:spLocks noGrp="1"/>
          </p:cNvSpPr>
          <p:nvPr>
            <p:ph idx="1"/>
          </p:nvPr>
        </p:nvSpPr>
        <p:spPr>
          <a:xfrm>
            <a:off x="381000" y="1066799"/>
            <a:ext cx="3729087" cy="5154891"/>
          </a:xfrm>
        </p:spPr>
        <p:txBody>
          <a:bodyPr>
            <a:normAutofit fontScale="77500" lnSpcReduction="20000"/>
          </a:bodyPr>
          <a:lstStyle/>
          <a:p>
            <a:r>
              <a:rPr lang="en-US" dirty="0" smtClean="0"/>
              <a:t>With some of the newer APIs we need to modify an existing emulator to suit our needs. We will</a:t>
            </a:r>
          </a:p>
          <a:p>
            <a:pPr lvl="1"/>
            <a:r>
              <a:rPr lang="en-US" dirty="0" smtClean="0"/>
              <a:t>Clone an existing emulator and give it a new name</a:t>
            </a:r>
          </a:p>
          <a:p>
            <a:pPr lvl="1"/>
            <a:r>
              <a:rPr lang="en-US" dirty="0" smtClean="0"/>
              <a:t>Associate it with the desired API</a:t>
            </a:r>
          </a:p>
          <a:p>
            <a:pPr lvl="1"/>
            <a:r>
              <a:rPr lang="en-US" dirty="0" smtClean="0"/>
              <a:t>Make sure that the System Images are loaded</a:t>
            </a:r>
          </a:p>
          <a:p>
            <a:pPr lvl="2"/>
            <a:r>
              <a:rPr lang="en-US" dirty="0" smtClean="0"/>
              <a:t>We do that via the SDK Manager that can be accessed through the Window Menu.</a:t>
            </a:r>
          </a:p>
          <a:p>
            <a:r>
              <a:rPr lang="en-US" dirty="0" smtClean="0"/>
              <a:t>It may be preferable to install the API 19 components and base your emulator on that.</a:t>
            </a:r>
            <a:endParaRPr lang="en-US" dirty="0"/>
          </a:p>
        </p:txBody>
      </p:sp>
      <p:pic>
        <p:nvPicPr>
          <p:cNvPr id="5" name="Picture 4"/>
          <p:cNvPicPr>
            <a:picLocks noChangeAspect="1"/>
          </p:cNvPicPr>
          <p:nvPr/>
        </p:nvPicPr>
        <p:blipFill>
          <a:blip r:embed="rId3" cstate="print"/>
          <a:stretch>
            <a:fillRect/>
          </a:stretch>
        </p:blipFill>
        <p:spPr>
          <a:xfrm>
            <a:off x="4311227" y="989814"/>
            <a:ext cx="4757357" cy="4743745"/>
          </a:xfrm>
          <a:prstGeom prst="rect">
            <a:avLst/>
          </a:prstGeom>
        </p:spPr>
      </p:pic>
    </p:spTree>
    <p:extLst>
      <p:ext uri="{BB962C8B-B14F-4D97-AF65-F5344CB8AC3E}">
        <p14:creationId xmlns:p14="http://schemas.microsoft.com/office/powerpoint/2010/main" xmlns="" val="2368793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solidFill>
                  <a:srgbClr val="92D050"/>
                </a:solidFill>
              </a:rPr>
              <a:t>Android</a:t>
            </a:r>
            <a:r>
              <a:rPr lang="en-US" dirty="0" smtClean="0"/>
              <a:t>?</a:t>
            </a:r>
            <a:endParaRPr lang="en-US" dirty="0"/>
          </a:p>
        </p:txBody>
      </p:sp>
      <p:sp>
        <p:nvSpPr>
          <p:cNvPr id="4" name="Rounded Rectangle 3"/>
          <p:cNvSpPr/>
          <p:nvPr/>
        </p:nvSpPr>
        <p:spPr>
          <a:xfrm>
            <a:off x="2915138" y="1559515"/>
            <a:ext cx="3360616" cy="4004694"/>
          </a:xfrm>
          <a:prstGeom prst="roundRect">
            <a:avLst>
              <a:gd name="adj" fmla="val 10000"/>
            </a:avLst>
          </a:prstGeom>
          <a:blipFill rotWithShape="0">
            <a:blip r:embed="rId3" cstate="prin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2">
              <a:hueOff val="0"/>
              <a:satOff val="0"/>
              <a:lumOff val="0"/>
              <a:alphaOff val="0"/>
            </a:schemeClr>
          </a:lnRef>
          <a:fillRef idx="1">
            <a:scrgbClr r="0" g="0" b="0"/>
          </a:fillRef>
          <a:effectRef idx="1">
            <a:schemeClr val="dk2">
              <a:tint val="50000"/>
              <a:hueOff val="0"/>
              <a:satOff val="0"/>
              <a:lumOff val="0"/>
              <a:alphaOff val="0"/>
            </a:schemeClr>
          </a:effectRef>
          <a:fontRef idx="minor">
            <a:schemeClr val="lt2">
              <a:hueOff val="0"/>
              <a:satOff val="0"/>
              <a:lumOff val="0"/>
              <a:alphaOff val="0"/>
            </a:schemeClr>
          </a:fontRef>
        </p:style>
      </p:sp>
      <p:sp>
        <p:nvSpPr>
          <p:cNvPr id="5" name="TextBox 4"/>
          <p:cNvSpPr txBox="1"/>
          <p:nvPr/>
        </p:nvSpPr>
        <p:spPr>
          <a:xfrm>
            <a:off x="3946771" y="2391507"/>
            <a:ext cx="1249060" cy="2646878"/>
          </a:xfrm>
          <a:prstGeom prst="rect">
            <a:avLst/>
          </a:prstGeom>
          <a:noFill/>
        </p:spPr>
        <p:txBody>
          <a:bodyPr wrap="none" rtlCol="0">
            <a:spAutoFit/>
          </a:bodyPr>
          <a:lstStyle/>
          <a:p>
            <a:r>
              <a:rPr lang="en-US" sz="16600" b="1" dirty="0" smtClean="0">
                <a:solidFill>
                  <a:schemeClr val="bg1"/>
                </a:solidFill>
              </a:rPr>
              <a:t>?</a:t>
            </a:r>
            <a:endParaRPr lang="en-US" sz="6600" b="1"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Emulator</a:t>
            </a:r>
          </a:p>
        </p:txBody>
      </p:sp>
      <p:pic>
        <p:nvPicPr>
          <p:cNvPr id="7" name="Content Placeholder 6" descr="NewAVDAlt1.png"/>
          <p:cNvPicPr>
            <a:picLocks noGrp="1" noChangeAspect="1"/>
          </p:cNvPicPr>
          <p:nvPr>
            <p:ph idx="1"/>
          </p:nvPr>
        </p:nvPicPr>
        <p:blipFill>
          <a:blip r:embed="rId2" cstate="print"/>
          <a:stretch>
            <a:fillRect/>
          </a:stretch>
        </p:blipFill>
        <p:spPr>
          <a:xfrm>
            <a:off x="1182477" y="1066800"/>
            <a:ext cx="6626645" cy="5149850"/>
          </a:xfrm>
        </p:spPr>
      </p:pic>
      <p:sp>
        <p:nvSpPr>
          <p:cNvPr id="6" name="Rounded Rectangular Callout 5"/>
          <p:cNvSpPr/>
          <p:nvPr/>
        </p:nvSpPr>
        <p:spPr bwMode="auto">
          <a:xfrm>
            <a:off x="5230867" y="515255"/>
            <a:ext cx="3651876" cy="984619"/>
          </a:xfrm>
          <a:prstGeom prst="wedgeRoundRectCallout">
            <a:avLst>
              <a:gd name="adj1" fmla="val -100985"/>
              <a:gd name="adj2" fmla="val 5257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buFontTx/>
              <a:buAutoNum type="arabicParenR"/>
            </a:pPr>
            <a:r>
              <a:rPr lang="en-US" sz="1800" dirty="0" smtClean="0">
                <a:solidFill>
                  <a:srgbClr val="000000"/>
                </a:solidFill>
                <a:latin typeface="Arial"/>
              </a:rPr>
              <a:t>Select Device Definition</a:t>
            </a:r>
          </a:p>
          <a:p>
            <a:pPr marL="342900" indent="-342900">
              <a:buFontTx/>
              <a:buAutoNum type="arabicParenR"/>
            </a:pPr>
            <a:r>
              <a:rPr lang="en-US" sz="1800" dirty="0" smtClean="0">
                <a:solidFill>
                  <a:srgbClr val="000000"/>
                </a:solidFill>
                <a:latin typeface="Arial"/>
              </a:rPr>
              <a:t>Select Nexus One by Google</a:t>
            </a:r>
          </a:p>
          <a:p>
            <a:pPr marL="342900" indent="-342900">
              <a:buFontTx/>
              <a:buAutoNum type="arabicParenR"/>
            </a:pPr>
            <a:r>
              <a:rPr lang="en-US" sz="1800" dirty="0" smtClean="0">
                <a:solidFill>
                  <a:srgbClr val="000000"/>
                </a:solidFill>
                <a:latin typeface="Arial"/>
              </a:rPr>
              <a:t>Double Click to edit</a:t>
            </a:r>
          </a:p>
        </p:txBody>
      </p:sp>
    </p:spTree>
    <p:extLst>
      <p:ext uri="{BB962C8B-B14F-4D97-AF65-F5344CB8AC3E}">
        <p14:creationId xmlns:p14="http://schemas.microsoft.com/office/powerpoint/2010/main" xmlns="" val="33078882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stretch>
            <a:fillRect/>
          </a:stretch>
        </p:blipFill>
        <p:spPr>
          <a:xfrm>
            <a:off x="1414462" y="1052512"/>
            <a:ext cx="6315075" cy="4752975"/>
          </a:xfrm>
          <a:prstGeom prst="rect">
            <a:avLst/>
          </a:prstGeom>
        </p:spPr>
      </p:pic>
      <p:sp>
        <p:nvSpPr>
          <p:cNvPr id="2" name="Title 1"/>
          <p:cNvSpPr>
            <a:spLocks noGrp="1"/>
          </p:cNvSpPr>
          <p:nvPr>
            <p:ph type="title"/>
          </p:nvPr>
        </p:nvSpPr>
        <p:spPr/>
        <p:txBody>
          <a:bodyPr/>
          <a:lstStyle/>
          <a:p>
            <a:r>
              <a:rPr lang="en-US" dirty="0"/>
              <a:t>Custom Emulator</a:t>
            </a:r>
          </a:p>
        </p:txBody>
      </p:sp>
      <p:sp>
        <p:nvSpPr>
          <p:cNvPr id="6" name="Rounded Rectangular Callout 5"/>
          <p:cNvSpPr/>
          <p:nvPr/>
        </p:nvSpPr>
        <p:spPr bwMode="auto">
          <a:xfrm>
            <a:off x="5415924" y="1024495"/>
            <a:ext cx="3651876" cy="797608"/>
          </a:xfrm>
          <a:prstGeom prst="wedgeRoundRectCallout">
            <a:avLst>
              <a:gd name="adj1" fmla="val -102550"/>
              <a:gd name="adj2" fmla="val 2630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buFontTx/>
              <a:buAutoNum type="arabicParenR"/>
            </a:pPr>
            <a:r>
              <a:rPr lang="en-US" sz="1800" dirty="0" smtClean="0">
                <a:solidFill>
                  <a:srgbClr val="000000"/>
                </a:solidFill>
                <a:latin typeface="Arial"/>
              </a:rPr>
              <a:t>Rename from Nexus One to </a:t>
            </a:r>
            <a:r>
              <a:rPr lang="en-US" sz="1800" dirty="0" err="1" smtClean="0">
                <a:solidFill>
                  <a:srgbClr val="000000"/>
                </a:solidFill>
                <a:latin typeface="Arial"/>
              </a:rPr>
              <a:t>aMyEmulator</a:t>
            </a:r>
            <a:r>
              <a:rPr lang="en-US" sz="1800" dirty="0" smtClean="0">
                <a:solidFill>
                  <a:srgbClr val="000000"/>
                </a:solidFill>
                <a:latin typeface="Arial"/>
              </a:rPr>
              <a:t> (your choice)</a:t>
            </a:r>
          </a:p>
        </p:txBody>
      </p:sp>
      <p:sp>
        <p:nvSpPr>
          <p:cNvPr id="5" name="Rounded Rectangular Callout 4"/>
          <p:cNvSpPr/>
          <p:nvPr/>
        </p:nvSpPr>
        <p:spPr bwMode="auto">
          <a:xfrm>
            <a:off x="6282558" y="4035082"/>
            <a:ext cx="2551058" cy="426133"/>
          </a:xfrm>
          <a:prstGeom prst="wedgeRoundRectCallout">
            <a:avLst>
              <a:gd name="adj1" fmla="val -44606"/>
              <a:gd name="adj2" fmla="val 24257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800" dirty="0" smtClean="0">
                <a:solidFill>
                  <a:srgbClr val="000000"/>
                </a:solidFill>
                <a:latin typeface="Arial"/>
              </a:rPr>
              <a:t>2) Select Clone Device</a:t>
            </a:r>
          </a:p>
        </p:txBody>
      </p:sp>
    </p:spTree>
    <p:extLst>
      <p:ext uri="{BB962C8B-B14F-4D97-AF65-F5344CB8AC3E}">
        <p14:creationId xmlns:p14="http://schemas.microsoft.com/office/powerpoint/2010/main" xmlns="" val="20987165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1095375" y="1051830"/>
            <a:ext cx="6667500" cy="4714875"/>
          </a:xfrm>
          <a:prstGeom prst="rect">
            <a:avLst/>
          </a:prstGeom>
        </p:spPr>
      </p:pic>
      <p:sp>
        <p:nvSpPr>
          <p:cNvPr id="2" name="Title 1"/>
          <p:cNvSpPr>
            <a:spLocks noGrp="1"/>
          </p:cNvSpPr>
          <p:nvPr>
            <p:ph type="title"/>
          </p:nvPr>
        </p:nvSpPr>
        <p:spPr/>
        <p:txBody>
          <a:bodyPr/>
          <a:lstStyle/>
          <a:p>
            <a:r>
              <a:rPr lang="en-US" dirty="0"/>
              <a:t>Custom Emulator</a:t>
            </a:r>
          </a:p>
        </p:txBody>
      </p:sp>
      <p:sp>
        <p:nvSpPr>
          <p:cNvPr id="6" name="Rounded Rectangular Callout 5"/>
          <p:cNvSpPr/>
          <p:nvPr/>
        </p:nvSpPr>
        <p:spPr bwMode="auto">
          <a:xfrm>
            <a:off x="5002267" y="931167"/>
            <a:ext cx="3651876" cy="627745"/>
          </a:xfrm>
          <a:prstGeom prst="wedgeRoundRectCallout">
            <a:avLst>
              <a:gd name="adj1" fmla="val -64209"/>
              <a:gd name="adj2" fmla="val 38924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buFontTx/>
              <a:buAutoNum type="arabicParenR"/>
            </a:pPr>
            <a:r>
              <a:rPr lang="en-US" sz="1800" dirty="0" smtClean="0">
                <a:solidFill>
                  <a:srgbClr val="000000"/>
                </a:solidFill>
                <a:latin typeface="Arial"/>
              </a:rPr>
              <a:t>Confirm your emulator is in the list. </a:t>
            </a:r>
          </a:p>
        </p:txBody>
      </p:sp>
      <p:sp>
        <p:nvSpPr>
          <p:cNvPr id="7" name="Rounded Rectangular Callout 6"/>
          <p:cNvSpPr/>
          <p:nvPr/>
        </p:nvSpPr>
        <p:spPr bwMode="auto">
          <a:xfrm>
            <a:off x="6244599" y="2647479"/>
            <a:ext cx="2747001" cy="467196"/>
          </a:xfrm>
          <a:prstGeom prst="wedgeRoundRectCallout">
            <a:avLst>
              <a:gd name="adj1" fmla="val -20541"/>
              <a:gd name="adj2" fmla="val -14518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800" dirty="0" smtClean="0">
                <a:solidFill>
                  <a:srgbClr val="000000"/>
                </a:solidFill>
                <a:latin typeface="Arial"/>
              </a:rPr>
              <a:t>2) Select Create AVD</a:t>
            </a:r>
          </a:p>
        </p:txBody>
      </p:sp>
    </p:spTree>
    <p:extLst>
      <p:ext uri="{BB962C8B-B14F-4D97-AF65-F5344CB8AC3E}">
        <p14:creationId xmlns:p14="http://schemas.microsoft.com/office/powerpoint/2010/main" xmlns="" val="28127514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3936896" y="1124505"/>
            <a:ext cx="3618719" cy="5150570"/>
          </a:xfrm>
          <a:prstGeom prst="rect">
            <a:avLst/>
          </a:prstGeom>
        </p:spPr>
      </p:pic>
      <p:sp>
        <p:nvSpPr>
          <p:cNvPr id="2" name="Title 1"/>
          <p:cNvSpPr>
            <a:spLocks noGrp="1"/>
          </p:cNvSpPr>
          <p:nvPr>
            <p:ph type="title"/>
          </p:nvPr>
        </p:nvSpPr>
        <p:spPr/>
        <p:txBody>
          <a:bodyPr/>
          <a:lstStyle/>
          <a:p>
            <a:r>
              <a:rPr lang="en-US" dirty="0"/>
              <a:t>Custom Emulator</a:t>
            </a:r>
          </a:p>
        </p:txBody>
      </p:sp>
      <p:sp>
        <p:nvSpPr>
          <p:cNvPr id="6" name="Rounded Rectangular Callout 5"/>
          <p:cNvSpPr/>
          <p:nvPr/>
        </p:nvSpPr>
        <p:spPr bwMode="auto">
          <a:xfrm>
            <a:off x="245515" y="5691269"/>
            <a:ext cx="3731399" cy="434068"/>
          </a:xfrm>
          <a:prstGeom prst="wedgeRoundRectCallout">
            <a:avLst>
              <a:gd name="adj1" fmla="val 99992"/>
              <a:gd name="adj2" fmla="val 21871"/>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Accept the defaults and select OK</a:t>
            </a:r>
          </a:p>
        </p:txBody>
      </p:sp>
      <p:sp>
        <p:nvSpPr>
          <p:cNvPr id="8" name="Rounded Rectangular Callout 7"/>
          <p:cNvSpPr/>
          <p:nvPr/>
        </p:nvSpPr>
        <p:spPr bwMode="auto">
          <a:xfrm>
            <a:off x="245515" y="3552454"/>
            <a:ext cx="3651876" cy="1289418"/>
          </a:xfrm>
          <a:prstGeom prst="wedgeRoundRectCallout">
            <a:avLst>
              <a:gd name="adj1" fmla="val 84715"/>
              <a:gd name="adj2" fmla="val -4848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If your computer has trouble running out of memory,</a:t>
            </a:r>
            <a:r>
              <a:rPr kumimoji="0" lang="en-US" sz="1800" b="0" i="0" u="none" strike="noStrike" cap="none" normalizeH="0" dirty="0" smtClean="0">
                <a:ln>
                  <a:noFill/>
                </a:ln>
                <a:solidFill>
                  <a:schemeClr val="tx1"/>
                </a:solidFill>
                <a:effectLst/>
                <a:latin typeface="+mn-lt"/>
              </a:rPr>
              <a:t> try decreasing the 343 to something like 256 or even 128.</a:t>
            </a:r>
            <a:endParaRPr kumimoji="0" lang="en-US" sz="1800" b="0" i="0" u="none" strike="noStrike" cap="none" normalizeH="0" baseline="0" dirty="0" smtClean="0">
              <a:ln>
                <a:noFill/>
              </a:ln>
              <a:solidFill>
                <a:schemeClr val="tx1"/>
              </a:solidFill>
              <a:effectLst/>
              <a:latin typeface="+mn-lt"/>
            </a:endParaRPr>
          </a:p>
        </p:txBody>
      </p:sp>
      <p:sp>
        <p:nvSpPr>
          <p:cNvPr id="10" name="Rounded Rectangular Callout 9"/>
          <p:cNvSpPr/>
          <p:nvPr/>
        </p:nvSpPr>
        <p:spPr bwMode="auto">
          <a:xfrm>
            <a:off x="245515" y="2080163"/>
            <a:ext cx="2907260" cy="766677"/>
          </a:xfrm>
          <a:prstGeom prst="wedgeRoundRectCallout">
            <a:avLst>
              <a:gd name="adj1" fmla="val 79033"/>
              <a:gd name="adj2" fmla="val 2082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Select “</a:t>
            </a:r>
            <a:r>
              <a:rPr lang="en-US" sz="1800" dirty="0" smtClean="0">
                <a:latin typeface="+mn-lt"/>
              </a:rPr>
              <a:t>Skin with dynamic hardware controls”</a:t>
            </a:r>
            <a:endParaRPr kumimoji="0" lang="en-US" sz="18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xmlns="" val="10244053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238250" y="1071562"/>
            <a:ext cx="6667500" cy="4714875"/>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231149" y="3292930"/>
            <a:ext cx="3651876" cy="2726332"/>
          </a:xfrm>
          <a:prstGeom prst="wedgeRoundRectCallout">
            <a:avLst>
              <a:gd name="adj1" fmla="val 68468"/>
              <a:gd name="adj2" fmla="val -55200"/>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indent="-342900">
              <a:buFont typeface="+mj-lt"/>
              <a:buAutoNum type="arabicPeriod"/>
            </a:pPr>
            <a:r>
              <a:rPr lang="en-US" sz="1800" dirty="0" smtClean="0">
                <a:solidFill>
                  <a:srgbClr val="000000"/>
                </a:solidFill>
                <a:latin typeface="Arial"/>
              </a:rPr>
              <a:t>We now see the AVD we created listed</a:t>
            </a:r>
          </a:p>
          <a:p>
            <a:pPr marL="342900" indent="-342900">
              <a:buFont typeface="+mj-lt"/>
              <a:buAutoNum type="arabicPeriod"/>
            </a:pPr>
            <a:r>
              <a:rPr lang="en-US" sz="1800" dirty="0" smtClean="0">
                <a:solidFill>
                  <a:srgbClr val="000000"/>
                </a:solidFill>
                <a:latin typeface="Arial"/>
              </a:rPr>
              <a:t>Select it and then press the Start button</a:t>
            </a:r>
          </a:p>
          <a:p>
            <a:pPr marL="342900" indent="-342900">
              <a:buFont typeface="+mj-lt"/>
              <a:buAutoNum type="arabicPeriod"/>
            </a:pPr>
            <a:r>
              <a:rPr lang="en-US" sz="1800" dirty="0" smtClean="0">
                <a:solidFill>
                  <a:srgbClr val="000000"/>
                </a:solidFill>
                <a:latin typeface="Arial"/>
              </a:rPr>
              <a:t>The AVD will take a while to fully start</a:t>
            </a:r>
          </a:p>
          <a:p>
            <a:pPr marL="342900" indent="-342900">
              <a:buFont typeface="+mj-lt"/>
              <a:buAutoNum type="arabicPeriod"/>
            </a:pPr>
            <a:r>
              <a:rPr lang="en-US" sz="1800" dirty="0" smtClean="0">
                <a:solidFill>
                  <a:srgbClr val="000000"/>
                </a:solidFill>
                <a:latin typeface="Arial"/>
              </a:rPr>
              <a:t>Leave it up and running during the labs, you do not need to keep restarting it </a:t>
            </a:r>
          </a:p>
        </p:txBody>
      </p:sp>
    </p:spTree>
    <p:extLst>
      <p:ext uri="{BB962C8B-B14F-4D97-AF65-F5344CB8AC3E}">
        <p14:creationId xmlns:p14="http://schemas.microsoft.com/office/powerpoint/2010/main" xmlns="" val="26810428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Emulator</a:t>
            </a:r>
          </a:p>
        </p:txBody>
      </p:sp>
      <p:pic>
        <p:nvPicPr>
          <p:cNvPr id="25602" name="Picture 2"/>
          <p:cNvPicPr>
            <a:picLocks noChangeAspect="1" noChangeArrowheads="1"/>
          </p:cNvPicPr>
          <p:nvPr/>
        </p:nvPicPr>
        <p:blipFill>
          <a:blip r:embed="rId2" cstate="print"/>
          <a:srcRect/>
          <a:stretch>
            <a:fillRect/>
          </a:stretch>
        </p:blipFill>
        <p:spPr bwMode="auto">
          <a:xfrm>
            <a:off x="3443288" y="1052513"/>
            <a:ext cx="2257425" cy="3152775"/>
          </a:xfrm>
          <a:prstGeom prst="rect">
            <a:avLst/>
          </a:prstGeom>
          <a:noFill/>
          <a:ln w="9525">
            <a:noFill/>
            <a:miter lim="800000"/>
            <a:headEnd/>
            <a:tailEnd/>
          </a:ln>
        </p:spPr>
      </p:pic>
      <p:sp>
        <p:nvSpPr>
          <p:cNvPr id="6" name="Rounded Rectangular Callout 5"/>
          <p:cNvSpPr/>
          <p:nvPr/>
        </p:nvSpPr>
        <p:spPr bwMode="auto">
          <a:xfrm>
            <a:off x="583574" y="5033282"/>
            <a:ext cx="4780362" cy="529318"/>
          </a:xfrm>
          <a:prstGeom prst="wedgeRoundRectCallout">
            <a:avLst>
              <a:gd name="adj1" fmla="val 31913"/>
              <a:gd name="adj2" fmla="val -22120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tabLst/>
            </a:pPr>
            <a:r>
              <a:rPr kumimoji="0" lang="en-US" sz="1800" b="0" i="0" u="none" strike="noStrike" cap="none" normalizeH="0" dirty="0" smtClean="0">
                <a:ln>
                  <a:noFill/>
                </a:ln>
                <a:solidFill>
                  <a:schemeClr val="tx1"/>
                </a:solidFill>
                <a:effectLst/>
                <a:latin typeface="+mn-lt"/>
              </a:rPr>
              <a:t>Leave as-is and press the launc</a:t>
            </a:r>
            <a:r>
              <a:rPr lang="en-US" sz="1800" dirty="0" smtClean="0">
                <a:latin typeface="+mn-lt"/>
              </a:rPr>
              <a:t>h button</a:t>
            </a:r>
            <a:endParaRPr kumimoji="0" lang="en-US" sz="1800" b="0" i="0" u="none" strike="noStrike" cap="none" normalizeH="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147942" y="1038715"/>
            <a:ext cx="3415390" cy="2276927"/>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pic>
        <p:nvPicPr>
          <p:cNvPr id="26627" name="Picture 3"/>
          <p:cNvPicPr>
            <a:picLocks noChangeAspect="1" noChangeArrowheads="1"/>
          </p:cNvPicPr>
          <p:nvPr/>
        </p:nvPicPr>
        <p:blipFill>
          <a:blip r:embed="rId3" cstate="print"/>
          <a:srcRect/>
          <a:stretch>
            <a:fillRect/>
          </a:stretch>
        </p:blipFill>
        <p:spPr bwMode="auto">
          <a:xfrm>
            <a:off x="3243942" y="1419895"/>
            <a:ext cx="5516336" cy="5127862"/>
          </a:xfrm>
          <a:prstGeom prst="rect">
            <a:avLst/>
          </a:prstGeom>
          <a:noFill/>
          <a:ln w="9525">
            <a:noFill/>
            <a:miter lim="800000"/>
            <a:headEnd/>
            <a:tailEnd/>
          </a:ln>
        </p:spPr>
      </p:pic>
      <p:sp>
        <p:nvSpPr>
          <p:cNvPr id="8" name="Rounded Rectangular Callout 7"/>
          <p:cNvSpPr/>
          <p:nvPr/>
        </p:nvSpPr>
        <p:spPr bwMode="auto">
          <a:xfrm>
            <a:off x="372457" y="4788353"/>
            <a:ext cx="4889219" cy="1202333"/>
          </a:xfrm>
          <a:prstGeom prst="wedgeRoundRectCallout">
            <a:avLst>
              <a:gd name="adj1" fmla="val 15903"/>
              <a:gd name="adj2" fmla="val -14202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Note that your emulator may look different.</a:t>
            </a:r>
          </a:p>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mn-lt"/>
            </a:endParaRPr>
          </a:p>
          <a:p>
            <a:r>
              <a:rPr lang="en-US" sz="1800" dirty="0">
                <a:latin typeface="+mn-lt"/>
              </a:rPr>
              <a:t>This is going to take a while…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Questions on what we’ve covered</a:t>
            </a:r>
            <a:r>
              <a:rPr kumimoji="0" lang="en-US" sz="1800" b="0" i="0" u="none" strike="noStrike" cap="none" normalizeH="0" dirty="0" smtClean="0">
                <a:ln>
                  <a:noFill/>
                </a:ln>
                <a:solidFill>
                  <a:schemeClr val="tx1"/>
                </a:solidFill>
                <a:effectLst/>
                <a:latin typeface="+mn-lt"/>
              </a:rPr>
              <a:t> so far?</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2699658" y="936170"/>
            <a:ext cx="5919106" cy="550226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Creating an AVD</a:t>
            </a:r>
            <a:endParaRPr lang="en-US" dirty="0"/>
          </a:p>
        </p:txBody>
      </p:sp>
      <p:sp>
        <p:nvSpPr>
          <p:cNvPr id="6" name="Rounded Rectangular Callout 5"/>
          <p:cNvSpPr/>
          <p:nvPr/>
        </p:nvSpPr>
        <p:spPr bwMode="auto">
          <a:xfrm>
            <a:off x="335924" y="2013857"/>
            <a:ext cx="3696237" cy="1967593"/>
          </a:xfrm>
          <a:prstGeom prst="wedgeRoundRectCallout">
            <a:avLst>
              <a:gd name="adj1" fmla="val 27620"/>
              <a:gd name="adj2" fmla="val 8643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Once the AVD is up and running you may interact with it almost as if it were a real phone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Use your mouse to swipe open the phone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27651" name="Picture 3"/>
          <p:cNvPicPr>
            <a:picLocks noChangeAspect="1" noChangeArrowheads="1"/>
          </p:cNvPicPr>
          <p:nvPr/>
        </p:nvPicPr>
        <p:blipFill>
          <a:blip r:embed="rId2" cstate="print"/>
          <a:srcRect/>
          <a:stretch>
            <a:fillRect/>
          </a:stretch>
        </p:blipFill>
        <p:spPr bwMode="auto">
          <a:xfrm>
            <a:off x="1524002" y="914400"/>
            <a:ext cx="5919106" cy="5502267"/>
          </a:xfrm>
          <a:prstGeom prst="rect">
            <a:avLst/>
          </a:prstGeom>
          <a:noFill/>
          <a:ln w="9525">
            <a:noFill/>
            <a:miter lim="800000"/>
            <a:headEnd/>
            <a:tailEnd/>
          </a:ln>
        </p:spPr>
      </p:pic>
      <p:sp>
        <p:nvSpPr>
          <p:cNvPr id="7" name="Rounded Rectangular Callout 6"/>
          <p:cNvSpPr/>
          <p:nvPr/>
        </p:nvSpPr>
        <p:spPr bwMode="auto">
          <a:xfrm>
            <a:off x="335925" y="2939143"/>
            <a:ext cx="2429046" cy="1273628"/>
          </a:xfrm>
          <a:prstGeom prst="wedgeRoundRectCallout">
            <a:avLst>
              <a:gd name="adj1" fmla="val 63920"/>
              <a:gd name="adj2" fmla="val 16933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The square of dots is used to access the apps installed on the virtual device</a:t>
            </a:r>
            <a:endParaRPr kumimoji="0" lang="en-US" sz="1800" b="0" i="0" u="none" strike="noStrike" cap="none" normalizeH="0" baseline="0" dirty="0" smtClean="0">
              <a:ln>
                <a:noFill/>
              </a:ln>
              <a:solidFill>
                <a:schemeClr val="tx1"/>
              </a:solidFill>
              <a:effectLst/>
              <a:latin typeface="+mn-lt"/>
            </a:endParaRPr>
          </a:p>
        </p:txBody>
      </p:sp>
      <p:sp>
        <p:nvSpPr>
          <p:cNvPr id="8" name="Rounded Rectangular Callout 7"/>
          <p:cNvSpPr/>
          <p:nvPr/>
        </p:nvSpPr>
        <p:spPr bwMode="auto">
          <a:xfrm>
            <a:off x="6203325" y="1328057"/>
            <a:ext cx="2429046" cy="979714"/>
          </a:xfrm>
          <a:prstGeom prst="wedgeRoundRectCallout">
            <a:avLst>
              <a:gd name="adj1" fmla="val -41843"/>
              <a:gd name="adj2" fmla="val 15660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This is the Back button talked about earlier</a:t>
            </a:r>
            <a:endParaRPr kumimoji="0" lang="en-US" sz="1800" b="0" i="0" u="none" strike="noStrike" cap="none" normalizeH="0" baseline="0" dirty="0" smtClean="0">
              <a:ln>
                <a:noFill/>
              </a:ln>
              <a:solidFill>
                <a:schemeClr val="tx1"/>
              </a:solidFill>
              <a:effectLst/>
              <a:latin typeface="+mn-lt"/>
            </a:endParaRPr>
          </a:p>
        </p:txBody>
      </p:sp>
      <p:sp>
        <p:nvSpPr>
          <p:cNvPr id="9" name="Rounded Rectangular Callout 8"/>
          <p:cNvSpPr/>
          <p:nvPr/>
        </p:nvSpPr>
        <p:spPr bwMode="auto">
          <a:xfrm>
            <a:off x="5789668" y="4648199"/>
            <a:ext cx="2429046" cy="1314451"/>
          </a:xfrm>
          <a:prstGeom prst="wedgeRoundRectCallout">
            <a:avLst>
              <a:gd name="adj1" fmla="val -53943"/>
              <a:gd name="adj2" fmla="val -126360"/>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This is the Home button that takes the user to the main screen</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4208924" y="867265"/>
            <a:ext cx="2757484" cy="1644437"/>
          </a:xfrm>
          <a:prstGeom prst="rect">
            <a:avLst/>
          </a:prstGeom>
        </p:spPr>
      </p:pic>
      <p:pic>
        <p:nvPicPr>
          <p:cNvPr id="5" name="Picture 4"/>
          <p:cNvPicPr>
            <a:picLocks noChangeAspect="1"/>
          </p:cNvPicPr>
          <p:nvPr/>
        </p:nvPicPr>
        <p:blipFill>
          <a:blip r:embed="rId3" cstate="print"/>
          <a:stretch>
            <a:fillRect/>
          </a:stretch>
        </p:blipFill>
        <p:spPr>
          <a:xfrm>
            <a:off x="3732766" y="2453455"/>
            <a:ext cx="5411234" cy="3600450"/>
          </a:xfrm>
          <a:prstGeom prst="rect">
            <a:avLst/>
          </a:prstGeom>
        </p:spPr>
      </p:pic>
      <p:sp>
        <p:nvSpPr>
          <p:cNvPr id="8" name="Content Placeholder 2"/>
          <p:cNvSpPr>
            <a:spLocks noGrp="1"/>
          </p:cNvSpPr>
          <p:nvPr>
            <p:ph idx="1"/>
          </p:nvPr>
        </p:nvSpPr>
        <p:spPr>
          <a:xfrm>
            <a:off x="309215" y="2844209"/>
            <a:ext cx="3342588" cy="3518491"/>
          </a:xfrm>
        </p:spPr>
        <p:txBody>
          <a:bodyPr>
            <a:normAutofit fontScale="85000" lnSpcReduction="20000"/>
          </a:bodyPr>
          <a:lstStyle/>
          <a:p>
            <a:r>
              <a:rPr lang="en-US" dirty="0" smtClean="0"/>
              <a:t>Give configuration a name</a:t>
            </a:r>
          </a:p>
          <a:p>
            <a:r>
              <a:rPr lang="en-US" dirty="0" smtClean="0"/>
              <a:t>Browse to your project in your workspace</a:t>
            </a:r>
          </a:p>
          <a:p>
            <a:r>
              <a:rPr lang="en-US" dirty="0" smtClean="0"/>
              <a:t>Select apply</a:t>
            </a:r>
          </a:p>
          <a:p>
            <a:r>
              <a:rPr lang="en-US" dirty="0" smtClean="0"/>
              <a:t>Note: in target tab it is convenient to select the </a:t>
            </a:r>
            <a:r>
              <a:rPr lang="en-US" i="1" dirty="0"/>
              <a:t>A</a:t>
            </a:r>
            <a:r>
              <a:rPr lang="en-US" i="1" dirty="0" smtClean="0"/>
              <a:t>lways prompt to pick device </a:t>
            </a:r>
            <a:r>
              <a:rPr lang="en-US" dirty="0" smtClean="0"/>
              <a:t>option if you are running multiple emulators or a phone and emulator</a:t>
            </a:r>
            <a:endParaRPr lang="en-US" dirty="0"/>
          </a:p>
        </p:txBody>
      </p:sp>
      <p:sp>
        <p:nvSpPr>
          <p:cNvPr id="2" name="Title 1"/>
          <p:cNvSpPr>
            <a:spLocks noGrp="1"/>
          </p:cNvSpPr>
          <p:nvPr>
            <p:ph type="title"/>
          </p:nvPr>
        </p:nvSpPr>
        <p:spPr/>
        <p:txBody>
          <a:bodyPr/>
          <a:lstStyle/>
          <a:p>
            <a:r>
              <a:rPr lang="en-US" dirty="0" smtClean="0"/>
              <a:t>Create Run Configuration</a:t>
            </a:r>
            <a:endParaRPr lang="en-US" dirty="0"/>
          </a:p>
        </p:txBody>
      </p:sp>
      <p:sp>
        <p:nvSpPr>
          <p:cNvPr id="10" name="Rounded Rectangular Callout 9"/>
          <p:cNvSpPr/>
          <p:nvPr/>
        </p:nvSpPr>
        <p:spPr bwMode="auto">
          <a:xfrm>
            <a:off x="497187" y="1194568"/>
            <a:ext cx="4007477" cy="609600"/>
          </a:xfrm>
          <a:prstGeom prst="wedgeRoundRectCallout">
            <a:avLst>
              <a:gd name="adj1" fmla="val 66518"/>
              <a:gd name="adj2" fmla="val 3803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800" dirty="0" smtClean="0">
                <a:solidFill>
                  <a:srgbClr val="000000"/>
                </a:solidFill>
                <a:latin typeface="Arial"/>
              </a:rPr>
              <a:t>Select Run Configurations</a:t>
            </a:r>
          </a:p>
        </p:txBody>
      </p:sp>
      <p:sp>
        <p:nvSpPr>
          <p:cNvPr id="11" name="Rounded Rectangular Callout 10"/>
          <p:cNvSpPr/>
          <p:nvPr/>
        </p:nvSpPr>
        <p:spPr bwMode="auto">
          <a:xfrm>
            <a:off x="625634" y="2019388"/>
            <a:ext cx="2502527" cy="609600"/>
          </a:xfrm>
          <a:prstGeom prst="wedgeRoundRectCallout">
            <a:avLst>
              <a:gd name="adj1" fmla="val 76414"/>
              <a:gd name="adj2" fmla="val 11303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lang="en-US" sz="1800" dirty="0" smtClean="0">
                <a:solidFill>
                  <a:srgbClr val="000000"/>
                </a:solidFill>
                <a:latin typeface="Arial"/>
              </a:rPr>
              <a:t>Select New Launch configuration icon</a:t>
            </a:r>
          </a:p>
        </p:txBody>
      </p:sp>
    </p:spTree>
    <p:extLst>
      <p:ext uri="{BB962C8B-B14F-4D97-AF65-F5344CB8AC3E}">
        <p14:creationId xmlns:p14="http://schemas.microsoft.com/office/powerpoint/2010/main" xmlns="" val="195556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solidFill>
                  <a:srgbClr val="92D050"/>
                </a:solidFill>
              </a:rPr>
              <a:t>Android</a:t>
            </a:r>
            <a:r>
              <a:rPr lang="en-US" dirty="0" smtClean="0"/>
              <a:t>?</a:t>
            </a:r>
            <a:endParaRPr lang="en-US" dirty="0"/>
          </a:p>
        </p:txBody>
      </p:sp>
      <p:pic>
        <p:nvPicPr>
          <p:cNvPr id="90114" name="Picture 2" descr="http://i.dailymail.co.uk/i/pix/2014/04/15/article-2604928-1D1FBC7000000578-667_634x561.jpg"/>
          <p:cNvPicPr>
            <a:picLocks noChangeAspect="1" noChangeArrowheads="1"/>
          </p:cNvPicPr>
          <p:nvPr/>
        </p:nvPicPr>
        <p:blipFill>
          <a:blip r:embed="rId3" cstate="print"/>
          <a:srcRect/>
          <a:stretch>
            <a:fillRect/>
          </a:stretch>
        </p:blipFill>
        <p:spPr bwMode="auto">
          <a:xfrm>
            <a:off x="413407" y="1058496"/>
            <a:ext cx="2928478" cy="2591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0118" name="Picture 6" descr="http://www.blastr.com/sites/blastr/files/styles/blog_post_media/public/images/CybermenModels321.jpg?itok=kcB2-oAY"/>
          <p:cNvPicPr>
            <a:picLocks noChangeAspect="1" noChangeArrowheads="1"/>
          </p:cNvPicPr>
          <p:nvPr/>
        </p:nvPicPr>
        <p:blipFill>
          <a:blip r:embed="rId4" cstate="print"/>
          <a:srcRect/>
          <a:stretch>
            <a:fillRect/>
          </a:stretch>
        </p:blipFill>
        <p:spPr bwMode="auto">
          <a:xfrm>
            <a:off x="3642948" y="1047058"/>
            <a:ext cx="5016498" cy="3766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0120" name="Picture 8" descr="http://indulgy.ccio.co/k2/Q4/FF/64950419597683090EMXcEex7c.jpg"/>
          <p:cNvPicPr>
            <a:picLocks noChangeAspect="1" noChangeArrowheads="1"/>
          </p:cNvPicPr>
          <p:nvPr/>
        </p:nvPicPr>
        <p:blipFill>
          <a:blip r:embed="rId5" cstate="print"/>
          <a:srcRect/>
          <a:stretch>
            <a:fillRect/>
          </a:stretch>
        </p:blipFill>
        <p:spPr bwMode="auto">
          <a:xfrm>
            <a:off x="2961298" y="3442943"/>
            <a:ext cx="2009286" cy="2672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0122" name="Picture 10" descr="http://flavorwire.files.wordpress.com/2011/10/the-jetsons-jean-vander-pyl-0.jpg"/>
          <p:cNvPicPr>
            <a:picLocks noChangeAspect="1" noChangeArrowheads="1"/>
          </p:cNvPicPr>
          <p:nvPr/>
        </p:nvPicPr>
        <p:blipFill>
          <a:blip r:embed="rId6" cstate="print"/>
          <a:srcRect/>
          <a:stretch>
            <a:fillRect/>
          </a:stretch>
        </p:blipFill>
        <p:spPr bwMode="auto">
          <a:xfrm>
            <a:off x="7145002" y="4645024"/>
            <a:ext cx="1199602" cy="1599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5943600" y="1052512"/>
            <a:ext cx="3067050" cy="1552575"/>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7" name="Rounded Rectangular Callout 6"/>
          <p:cNvSpPr/>
          <p:nvPr/>
        </p:nvSpPr>
        <p:spPr bwMode="auto">
          <a:xfrm>
            <a:off x="346809" y="1219200"/>
            <a:ext cx="3651876" cy="1219200"/>
          </a:xfrm>
          <a:prstGeom prst="wedgeRoundRectCallout">
            <a:avLst>
              <a:gd name="adj1" fmla="val 132328"/>
              <a:gd name="adj2" fmla="val -20450"/>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The project is ready to be run without</a:t>
            </a:r>
            <a:r>
              <a:rPr kumimoji="0" lang="en-US" sz="1800" b="0" i="0" u="none" strike="noStrike" cap="none" normalizeH="0" dirty="0" smtClean="0">
                <a:ln>
                  <a:noFill/>
                </a:ln>
                <a:solidFill>
                  <a:schemeClr val="tx1"/>
                </a:solidFill>
                <a:effectLst/>
                <a:latin typeface="+mn-lt"/>
              </a:rPr>
              <a:t> any code changes.</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Click on the Play button</a:t>
            </a:r>
            <a:endParaRPr kumimoji="0" lang="en-US" sz="1800" b="0" i="0" u="none" strike="noStrike" cap="none" normalizeH="0" dirty="0" smtClean="0">
              <a:ln>
                <a:noFill/>
              </a:ln>
              <a:solidFill>
                <a:schemeClr val="tx1"/>
              </a:solidFill>
              <a:effectLst/>
              <a:latin typeface="+mn-lt"/>
            </a:endParaRPr>
          </a:p>
        </p:txBody>
      </p:sp>
      <p:pic>
        <p:nvPicPr>
          <p:cNvPr id="5" name="Picture 4"/>
          <p:cNvPicPr>
            <a:picLocks noChangeAspect="1"/>
          </p:cNvPicPr>
          <p:nvPr/>
        </p:nvPicPr>
        <p:blipFill>
          <a:blip r:embed="rId3" cstate="print"/>
          <a:stretch>
            <a:fillRect/>
          </a:stretch>
        </p:blipFill>
        <p:spPr>
          <a:xfrm>
            <a:off x="4068401" y="2047875"/>
            <a:ext cx="5034776" cy="3600450"/>
          </a:xfrm>
          <a:prstGeom prst="rect">
            <a:avLst/>
          </a:prstGeom>
        </p:spPr>
      </p:pic>
      <p:sp>
        <p:nvSpPr>
          <p:cNvPr id="9" name="Rounded Rectangular Callout 8"/>
          <p:cNvSpPr/>
          <p:nvPr/>
        </p:nvSpPr>
        <p:spPr bwMode="auto">
          <a:xfrm>
            <a:off x="381000" y="2814350"/>
            <a:ext cx="3687401" cy="690850"/>
          </a:xfrm>
          <a:prstGeom prst="wedgeRoundRectCallout">
            <a:avLst>
              <a:gd name="adj1" fmla="val 58635"/>
              <a:gd name="adj2" fmla="val -4021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latin typeface="+mn-lt"/>
              </a:rPr>
              <a:t>Select your emulator in the ADC dialog</a:t>
            </a:r>
            <a:endParaRPr kumimoji="0" lang="en-US" sz="1800" b="0" i="0" u="none" strike="noStrike" cap="none" normalizeH="0" dirty="0" smtClean="0">
              <a:ln>
                <a:noFill/>
              </a:ln>
              <a:solidFill>
                <a:schemeClr val="tx1"/>
              </a:solidFill>
              <a:effectLst/>
              <a:latin typeface="+mn-lt"/>
            </a:endParaRPr>
          </a:p>
        </p:txBody>
      </p:sp>
      <p:sp>
        <p:nvSpPr>
          <p:cNvPr id="10" name="Rounded Rectangular Callout 9"/>
          <p:cNvSpPr/>
          <p:nvPr/>
        </p:nvSpPr>
        <p:spPr bwMode="auto">
          <a:xfrm>
            <a:off x="1381125" y="4797424"/>
            <a:ext cx="2245352" cy="488663"/>
          </a:xfrm>
          <a:prstGeom prst="wedgeRoundRectCallout">
            <a:avLst>
              <a:gd name="adj1" fmla="val 222138"/>
              <a:gd name="adj2" fmla="val 5950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dirty="0" smtClean="0">
                <a:ln>
                  <a:noFill/>
                </a:ln>
                <a:solidFill>
                  <a:schemeClr val="tx1"/>
                </a:solidFill>
                <a:effectLst/>
                <a:latin typeface="+mn-lt"/>
              </a:rPr>
              <a:t>Click the OK button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2565083" y="1540193"/>
            <a:ext cx="5705475" cy="27717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7" name="Rounded Rectangular Callout 6"/>
          <p:cNvSpPr/>
          <p:nvPr/>
        </p:nvSpPr>
        <p:spPr bwMode="auto">
          <a:xfrm>
            <a:off x="438249" y="4899660"/>
            <a:ext cx="3651876" cy="1034415"/>
          </a:xfrm>
          <a:prstGeom prst="wedgeRoundRectCallout">
            <a:avLst>
              <a:gd name="adj1" fmla="val 135614"/>
              <a:gd name="adj2" fmla="val -11982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If asked if you want ADT to </a:t>
            </a:r>
            <a:r>
              <a:rPr lang="en-US" sz="1800" dirty="0" smtClean="0">
                <a:latin typeface="+mn-lt"/>
              </a:rPr>
              <a:t>automatically monitor </a:t>
            </a:r>
            <a:r>
              <a:rPr lang="en-US" sz="1800" dirty="0" err="1" smtClean="0">
                <a:latin typeface="+mn-lt"/>
              </a:rPr>
              <a:t>logcat</a:t>
            </a:r>
            <a:r>
              <a:rPr lang="en-US" sz="1800" dirty="0" smtClean="0">
                <a:latin typeface="+mn-lt"/>
              </a:rPr>
              <a:t>, click OK.</a:t>
            </a:r>
            <a:endParaRPr kumimoji="0" lang="en-US" sz="1800" b="0" i="0" u="none" strike="noStrike" cap="none" normalizeH="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29698" name="Picture 2"/>
          <p:cNvPicPr>
            <a:picLocks noChangeAspect="1" noChangeArrowheads="1"/>
          </p:cNvPicPr>
          <p:nvPr/>
        </p:nvPicPr>
        <p:blipFill>
          <a:blip r:embed="rId2" cstate="print"/>
          <a:srcRect/>
          <a:stretch>
            <a:fillRect/>
          </a:stretch>
        </p:blipFill>
        <p:spPr bwMode="auto">
          <a:xfrm>
            <a:off x="1302658" y="925285"/>
            <a:ext cx="7329713" cy="5497285"/>
          </a:xfrm>
          <a:prstGeom prst="rect">
            <a:avLst/>
          </a:prstGeom>
          <a:noFill/>
          <a:ln w="9525">
            <a:noFill/>
            <a:miter lim="800000"/>
            <a:headEnd/>
            <a:tailEnd/>
          </a:ln>
        </p:spPr>
      </p:pic>
      <p:sp>
        <p:nvSpPr>
          <p:cNvPr id="6" name="Content Placeholder 5"/>
          <p:cNvSpPr>
            <a:spLocks noGrp="1"/>
          </p:cNvSpPr>
          <p:nvPr>
            <p:ph idx="1"/>
          </p:nvPr>
        </p:nvSpPr>
        <p:spPr bwMode="auto">
          <a:xfrm>
            <a:off x="380999" y="3248024"/>
            <a:ext cx="3410415" cy="1008289"/>
          </a:xfrm>
          <a:prstGeom prst="wedgeRoundRectCallout">
            <a:avLst>
              <a:gd name="adj1" fmla="val 16565"/>
              <a:gd name="adj2" fmla="val 118261"/>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Some status about the install to the device can be seen in the Console</a:t>
            </a:r>
            <a:r>
              <a:rPr kumimoji="0" lang="en-US" sz="1800" b="0" i="0" u="none" strike="noStrike" cap="none" normalizeH="0" dirty="0" smtClean="0">
                <a:ln>
                  <a:noFill/>
                </a:ln>
                <a:solidFill>
                  <a:schemeClr val="tx1"/>
                </a:solidFill>
                <a:effectLst/>
                <a:latin typeface="+mn-lt"/>
              </a:rPr>
              <a:t> view</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3160710" y="834390"/>
            <a:ext cx="5095560" cy="586549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381000" y="3468461"/>
            <a:ext cx="2902576" cy="2236476"/>
          </a:xfrm>
          <a:prstGeom prst="wedgeRoundRectCallout">
            <a:avLst>
              <a:gd name="adj1" fmla="val 67870"/>
              <a:gd name="adj2" fmla="val -5137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mn-lt"/>
              </a:rPr>
              <a:t>The app</a:t>
            </a:r>
            <a:r>
              <a:rPr kumimoji="0" lang="en-US" sz="1800" b="0" i="0" u="none" strike="noStrike" cap="none" normalizeH="0" dirty="0" smtClean="0">
                <a:ln>
                  <a:noFill/>
                </a:ln>
                <a:solidFill>
                  <a:schemeClr val="tx1"/>
                </a:solidFill>
                <a:effectLst/>
                <a:latin typeface="+mn-lt"/>
              </a:rPr>
              <a:t> will be running and will display the values you defined earlier.</a:t>
            </a:r>
          </a:p>
          <a:p>
            <a:pPr marL="0" marR="0" indent="0" algn="l" defTabSz="914400" rtl="0" eaLnBrk="0" fontAlgn="base" latinLnBrk="0" hangingPunct="0">
              <a:lnSpc>
                <a:spcPct val="100000"/>
              </a:lnSpc>
              <a:spcBef>
                <a:spcPct val="0"/>
              </a:spcBef>
              <a:spcAft>
                <a:spcPct val="0"/>
              </a:spcAft>
              <a:buClrTx/>
              <a:buSzTx/>
              <a:buFontTx/>
              <a:buNone/>
              <a:tabLst/>
            </a:pPr>
            <a:endParaRPr lang="en-US" sz="1800" baseline="0" dirty="0" smtClean="0">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dirty="0" smtClean="0">
                <a:ln>
                  <a:noFill/>
                </a:ln>
                <a:solidFill>
                  <a:schemeClr val="tx1"/>
                </a:solidFill>
                <a:effectLst/>
                <a:latin typeface="+mn-lt"/>
              </a:rPr>
              <a:t>Congratulations!</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lstStyle/>
          <a:p>
            <a:r>
              <a:rPr lang="en-US" dirty="0" smtClean="0"/>
              <a:t>Now, let’s make a change to the project and see what happens! </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srcRect/>
          <a:stretch>
            <a:fillRect/>
          </a:stretch>
        </p:blipFill>
        <p:spPr bwMode="auto">
          <a:xfrm>
            <a:off x="1803399" y="928006"/>
            <a:ext cx="7340601" cy="550545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381000" y="5055053"/>
            <a:ext cx="5868931" cy="1279072"/>
          </a:xfrm>
          <a:prstGeom prst="wedgeRoundRectCallout">
            <a:avLst>
              <a:gd name="adj1" fmla="val 31371"/>
              <a:gd name="adj2" fmla="val -4230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You can minimize windows in Eclipse to create more space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Minimize</a:t>
            </a:r>
            <a:r>
              <a:rPr kumimoji="0" lang="en-US" sz="1800" b="0" i="0" u="none" strike="noStrike" cap="none" normalizeH="0" dirty="0" smtClean="0">
                <a:ln>
                  <a:noFill/>
                </a:ln>
                <a:solidFill>
                  <a:schemeClr val="tx1"/>
                </a:solidFill>
                <a:effectLst/>
                <a:latin typeface="+mn-lt"/>
              </a:rPr>
              <a:t> the Outline area at the right side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M</a:t>
            </a:r>
            <a:r>
              <a:rPr kumimoji="0" lang="en-US" sz="1800" b="0" i="0" u="none" strike="noStrike" cap="none" normalizeH="0" dirty="0" smtClean="0">
                <a:ln>
                  <a:noFill/>
                </a:ln>
                <a:solidFill>
                  <a:schemeClr val="tx1"/>
                </a:solidFill>
                <a:effectLst/>
                <a:latin typeface="+mn-lt"/>
              </a:rPr>
              <a:t>inimize the bottom area with the Console in it</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1554843" y="911677"/>
            <a:ext cx="7322457" cy="5491843"/>
          </a:xfrm>
          <a:prstGeom prst="rect">
            <a:avLst/>
          </a:prstGeom>
          <a:noFill/>
          <a:ln w="9525">
            <a:noFill/>
            <a:miter lim="800000"/>
            <a:headEnd/>
            <a:tailEnd/>
          </a:ln>
        </p:spPr>
      </p:pic>
      <p:sp>
        <p:nvSpPr>
          <p:cNvPr id="6" name="Rounded Rectangular Callout 5"/>
          <p:cNvSpPr/>
          <p:nvPr/>
        </p:nvSpPr>
        <p:spPr bwMode="auto">
          <a:xfrm>
            <a:off x="412125" y="3309257"/>
            <a:ext cx="8176704" cy="2051393"/>
          </a:xfrm>
          <a:prstGeom prst="wedgeRoundRectCallout">
            <a:avLst>
              <a:gd name="adj1" fmla="val 4733"/>
              <a:gd name="adj2" fmla="val 77323"/>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Now we can see the editor window better and we can zoom in on the layout editor being displayed.</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Note the two tabs displayed – Graphical Layout and activity_main.xml.</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dirty="0" smtClean="0">
                <a:latin typeface="+mn-lt"/>
              </a:rPr>
              <a:t>For many xml files – like this Layout file, there will be more than one way to view and edit the file.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Click on the activity_main.xml tab so we can look at the file contents.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7" name="Content Placeholder 6" descr="ScreenXMLDefault.png"/>
          <p:cNvPicPr>
            <a:picLocks noGrp="1" noChangeAspect="1"/>
          </p:cNvPicPr>
          <p:nvPr>
            <p:ph idx="1"/>
          </p:nvPr>
        </p:nvPicPr>
        <p:blipFill>
          <a:blip r:embed="rId2" cstate="print"/>
          <a:stretch>
            <a:fillRect/>
          </a:stretch>
        </p:blipFill>
        <p:spPr>
          <a:xfrm>
            <a:off x="381000" y="1448771"/>
            <a:ext cx="8229600" cy="4385907"/>
          </a:xfrm>
        </p:spPr>
      </p:pic>
      <p:sp>
        <p:nvSpPr>
          <p:cNvPr id="6" name="Rounded Rectangular Callout 5"/>
          <p:cNvSpPr/>
          <p:nvPr/>
        </p:nvSpPr>
        <p:spPr bwMode="auto">
          <a:xfrm>
            <a:off x="412124" y="4216400"/>
            <a:ext cx="7284076" cy="2003425"/>
          </a:xfrm>
          <a:prstGeom prst="wedgeRoundRectCallout">
            <a:avLst>
              <a:gd name="adj1" fmla="val 17364"/>
              <a:gd name="adj2" fmla="val -7417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XML code is just a series of object tags (</a:t>
            </a:r>
            <a:r>
              <a:rPr lang="en-US" sz="1600" dirty="0" err="1" smtClean="0">
                <a:latin typeface="+mn-lt"/>
              </a:rPr>
              <a:t>RelativeLayout</a:t>
            </a:r>
            <a:r>
              <a:rPr lang="en-US" sz="1600" dirty="0" smtClean="0">
                <a:latin typeface="+mn-lt"/>
              </a:rPr>
              <a:t>, TextView, Button, </a:t>
            </a:r>
            <a:r>
              <a:rPr lang="en-US" sz="1600" dirty="0" err="1" smtClean="0">
                <a:latin typeface="+mn-lt"/>
              </a:rPr>
              <a:t>EditText</a:t>
            </a:r>
            <a:r>
              <a:rPr lang="en-US" sz="1600" dirty="0" smtClean="0">
                <a:latin typeface="+mn-lt"/>
              </a:rPr>
              <a:t>, etc.) that are assigned properties.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mn-lt"/>
              </a:rPr>
              <a:t>They must have</a:t>
            </a:r>
            <a:r>
              <a:rPr kumimoji="0" lang="en-US" sz="1600" b="0" i="0" u="none" strike="noStrike" cap="none" normalizeH="0" dirty="0" smtClean="0">
                <a:ln>
                  <a:noFill/>
                </a:ln>
                <a:solidFill>
                  <a:schemeClr val="tx1"/>
                </a:solidFill>
                <a:effectLst/>
                <a:latin typeface="+mn-lt"/>
              </a:rPr>
              <a:t> a start and end tag, or a shortcut end tag “ /&gt;” if they don’t contain other objects.</a:t>
            </a:r>
          </a:p>
          <a:p>
            <a:pPr marL="342900" indent="-342900">
              <a:buFont typeface="+mj-lt"/>
              <a:buAutoNum type="arabicPeriod"/>
            </a:pPr>
            <a:r>
              <a:rPr lang="en-US" sz="1600" baseline="0" dirty="0" smtClean="0">
                <a:latin typeface="+mn-lt"/>
              </a:rPr>
              <a:t>We won’t go</a:t>
            </a:r>
            <a:r>
              <a:rPr lang="en-US" sz="1600" dirty="0" smtClean="0">
                <a:latin typeface="+mn-lt"/>
              </a:rPr>
              <a:t> into all the </a:t>
            </a:r>
            <a:r>
              <a:rPr lang="en-US" sz="1600" dirty="0">
                <a:latin typeface="+mn-lt"/>
              </a:rPr>
              <a:t>properties as part of this lab but it is important to remember we must assign a unique  ID to the objects we add here that we want the Java code to interact with.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93291" y="914400"/>
            <a:ext cx="7138219" cy="548750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7" name="Rounded Rectangular Callout 6"/>
          <p:cNvSpPr/>
          <p:nvPr/>
        </p:nvSpPr>
        <p:spPr bwMode="auto">
          <a:xfrm>
            <a:off x="4884163" y="2365651"/>
            <a:ext cx="3893176" cy="729123"/>
          </a:xfrm>
          <a:prstGeom prst="wedgeRoundRectCallout">
            <a:avLst>
              <a:gd name="adj1" fmla="val -144890"/>
              <a:gd name="adj2" fmla="val 114625"/>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r>
              <a:rPr kumimoji="0" lang="en-US" sz="1800" b="0" i="0" u="none" strike="noStrike" cap="none" normalizeH="0" baseline="0" dirty="0" smtClean="0">
                <a:ln>
                  <a:noFill/>
                </a:ln>
                <a:solidFill>
                  <a:schemeClr val="tx1"/>
                </a:solidFill>
                <a:effectLst/>
                <a:latin typeface="+mn-lt"/>
              </a:rPr>
              <a:t>1. In</a:t>
            </a:r>
            <a:r>
              <a:rPr kumimoji="0" lang="en-US" sz="1800" b="0" i="0" u="none" strike="noStrike" cap="none" normalizeH="0" dirty="0" smtClean="0">
                <a:ln>
                  <a:noFill/>
                </a:ln>
                <a:solidFill>
                  <a:schemeClr val="tx1"/>
                </a:solidFill>
                <a:effectLst/>
                <a:latin typeface="+mn-lt"/>
              </a:rPr>
              <a:t> the package explorer, expand the res/values folder</a:t>
            </a:r>
            <a:endParaRPr kumimoji="0" lang="en-US" sz="1800" b="0" i="0" u="none" strike="noStrike" cap="none" normalizeH="0" baseline="0" dirty="0" smtClean="0">
              <a:ln>
                <a:noFill/>
              </a:ln>
              <a:solidFill>
                <a:schemeClr val="tx1"/>
              </a:solidFill>
              <a:effectLst/>
              <a:latin typeface="+mn-lt"/>
            </a:endParaRPr>
          </a:p>
        </p:txBody>
      </p:sp>
      <p:sp>
        <p:nvSpPr>
          <p:cNvPr id="5" name="Rounded Rectangular Callout 4"/>
          <p:cNvSpPr/>
          <p:nvPr/>
        </p:nvSpPr>
        <p:spPr bwMode="auto">
          <a:xfrm>
            <a:off x="4884163" y="3551882"/>
            <a:ext cx="3893176" cy="701838"/>
          </a:xfrm>
          <a:prstGeom prst="wedgeRoundRectCallout">
            <a:avLst>
              <a:gd name="adj1" fmla="val -138908"/>
              <a:gd name="adj2" fmla="val -1438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kumimoji="0" lang="en-US" sz="1800" b="0" i="0" u="none" strike="noStrike" cap="none" normalizeH="0" dirty="0" smtClean="0">
                <a:ln>
                  <a:noFill/>
                </a:ln>
                <a:solidFill>
                  <a:schemeClr val="tx1"/>
                </a:solidFill>
                <a:effectLst/>
                <a:latin typeface="+mn-lt"/>
              </a:rPr>
              <a:t>2. Double-click the strings.xml to open it in the editor</a:t>
            </a:r>
          </a:p>
        </p:txBody>
      </p:sp>
      <p:sp>
        <p:nvSpPr>
          <p:cNvPr id="6" name="Rounded Rectangular Callout 5"/>
          <p:cNvSpPr/>
          <p:nvPr/>
        </p:nvSpPr>
        <p:spPr bwMode="auto">
          <a:xfrm>
            <a:off x="4884163" y="4438813"/>
            <a:ext cx="3893176" cy="1076162"/>
          </a:xfrm>
          <a:prstGeom prst="wedgeRoundRectCallout">
            <a:avLst>
              <a:gd name="adj1" fmla="val -129610"/>
              <a:gd name="adj2" fmla="val 46862"/>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R="0" algn="l" defTabSz="914400" rtl="0" eaLnBrk="0" fontAlgn="base" latinLnBrk="0" hangingPunct="0">
              <a:lnSpc>
                <a:spcPct val="100000"/>
              </a:lnSpc>
              <a:spcBef>
                <a:spcPct val="0"/>
              </a:spcBef>
              <a:spcAft>
                <a:spcPct val="0"/>
              </a:spcAft>
              <a:buClrTx/>
              <a:buSzTx/>
              <a:tabLst/>
            </a:pPr>
            <a:r>
              <a:rPr kumimoji="0" lang="en-US" sz="1800" b="0" i="0" u="none" strike="noStrike" cap="none" normalizeH="0" dirty="0" smtClean="0">
                <a:ln>
                  <a:noFill/>
                </a:ln>
                <a:solidFill>
                  <a:schemeClr val="tx1"/>
                </a:solidFill>
                <a:effectLst/>
                <a:latin typeface="+mn-lt"/>
              </a:rPr>
              <a:t>3. Use the Resources tab to modify the strings associated with your application</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xmlns="" val="3538013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solidFill>
                  <a:srgbClr val="92D050"/>
                </a:solidFill>
              </a:rPr>
              <a:t>Android</a:t>
            </a:r>
            <a:r>
              <a:rPr lang="en-US" dirty="0" smtClean="0"/>
              <a:t>?</a:t>
            </a:r>
            <a:endParaRPr lang="en-US" dirty="0"/>
          </a:p>
        </p:txBody>
      </p:sp>
      <p:pic>
        <p:nvPicPr>
          <p:cNvPr id="90116" name="Picture 4" descr="http://anongallery.org/img/6607/my-android-phone-comes-with-a-data-plan-star-trek.jpg"/>
          <p:cNvPicPr>
            <a:picLocks noChangeAspect="1" noChangeArrowheads="1"/>
          </p:cNvPicPr>
          <p:nvPr/>
        </p:nvPicPr>
        <p:blipFill>
          <a:blip r:embed="rId3" cstate="print"/>
          <a:srcRect/>
          <a:stretch>
            <a:fillRect/>
          </a:stretch>
        </p:blipFill>
        <p:spPr bwMode="auto">
          <a:xfrm>
            <a:off x="1265849" y="1151672"/>
            <a:ext cx="6502644" cy="493661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275303" y="737420"/>
            <a:ext cx="7521677" cy="5782290"/>
          </a:xfrm>
          <a:prstGeom prst="rect">
            <a:avLst/>
          </a:prstGeom>
          <a:noFill/>
          <a:ln w="9525">
            <a:noFill/>
            <a:miter lim="800000"/>
            <a:headEnd/>
            <a:tailEnd/>
          </a:ln>
        </p:spPr>
      </p:pic>
      <p:sp>
        <p:nvSpPr>
          <p:cNvPr id="8" name="Rounded Rectangular Callout 7"/>
          <p:cNvSpPr/>
          <p:nvPr/>
        </p:nvSpPr>
        <p:spPr bwMode="auto">
          <a:xfrm>
            <a:off x="3618271" y="3590179"/>
            <a:ext cx="5162638" cy="1139137"/>
          </a:xfrm>
          <a:prstGeom prst="wedgeRoundRectCallout">
            <a:avLst>
              <a:gd name="adj1" fmla="val -17643"/>
              <a:gd name="adj2" fmla="val -156748"/>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Let’s make a few changes:</a:t>
            </a:r>
          </a:p>
          <a:p>
            <a:pPr marL="800100" lvl="1" indent="-342900">
              <a:buFont typeface="+mj-lt"/>
              <a:buAutoNum type="alphaLcPeriod"/>
            </a:pPr>
            <a:r>
              <a:rPr lang="en-US" sz="1800" dirty="0" smtClean="0">
                <a:latin typeface="+mn-lt"/>
              </a:rPr>
              <a:t>Change </a:t>
            </a:r>
            <a:r>
              <a:rPr lang="en-US" sz="1800" dirty="0" err="1" smtClean="0">
                <a:latin typeface="+mn-lt"/>
              </a:rPr>
              <a:t>app_name</a:t>
            </a:r>
            <a:r>
              <a:rPr lang="en-US" sz="1800" dirty="0" smtClean="0">
                <a:latin typeface="+mn-lt"/>
              </a:rPr>
              <a:t> to “My First App”</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Save the file, then</a:t>
            </a:r>
            <a:r>
              <a:rPr lang="en-US" sz="1800" dirty="0" smtClean="0">
                <a:latin typeface="+mn-lt"/>
              </a:rPr>
              <a:t> click the run button again.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3388579" y="868680"/>
            <a:ext cx="4915173" cy="5657850"/>
          </a:xfrm>
          <a:prstGeom prst="rect">
            <a:avLst/>
          </a:prstGeom>
          <a:noFill/>
          <a:ln w="9525">
            <a:noFill/>
            <a:miter lim="800000"/>
            <a:headEnd/>
            <a:tailEnd/>
          </a:ln>
        </p:spPr>
      </p:pic>
      <p:sp>
        <p:nvSpPr>
          <p:cNvPr id="6" name="Rounded Rectangular Callout 5"/>
          <p:cNvSpPr/>
          <p:nvPr/>
        </p:nvSpPr>
        <p:spPr bwMode="auto">
          <a:xfrm>
            <a:off x="925829" y="3132364"/>
            <a:ext cx="2686051" cy="1142456"/>
          </a:xfrm>
          <a:prstGeom prst="wedgeRoundRectCallout">
            <a:avLst>
              <a:gd name="adj1" fmla="val 47617"/>
              <a:gd name="adj2" fmla="val -15064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tabLst/>
            </a:pPr>
            <a:r>
              <a:rPr lang="en-US" sz="1800" dirty="0" smtClean="0">
                <a:latin typeface="+mn-lt"/>
              </a:rPr>
              <a:t>Application updates</a:t>
            </a:r>
          </a:p>
          <a:p>
            <a:pPr marL="342900" marR="0" indent="-342900" algn="l" defTabSz="914400" rtl="0" eaLnBrk="0" fontAlgn="base" latinLnBrk="0" hangingPunct="0">
              <a:lnSpc>
                <a:spcPct val="100000"/>
              </a:lnSpc>
              <a:spcBef>
                <a:spcPct val="0"/>
              </a:spcBef>
              <a:spcAft>
                <a:spcPct val="0"/>
              </a:spcAft>
              <a:buClrTx/>
              <a:buSzTx/>
              <a:tabLst/>
            </a:pPr>
            <a:r>
              <a:rPr lang="en-US" sz="1800" dirty="0" smtClean="0">
                <a:latin typeface="+mn-lt"/>
              </a:rPr>
              <a:t>with the string </a:t>
            </a:r>
          </a:p>
          <a:p>
            <a:pPr marL="342900" marR="0" indent="-342900" algn="l" defTabSz="914400" rtl="0" eaLnBrk="0" fontAlgn="base" latinLnBrk="0" hangingPunct="0">
              <a:lnSpc>
                <a:spcPct val="100000"/>
              </a:lnSpc>
              <a:spcBef>
                <a:spcPct val="0"/>
              </a:spcBef>
              <a:spcAft>
                <a:spcPct val="0"/>
              </a:spcAft>
              <a:buClrTx/>
              <a:buSzTx/>
              <a:tabLst/>
            </a:pPr>
            <a:r>
              <a:rPr lang="en-US" sz="1800" dirty="0" smtClean="0">
                <a:latin typeface="+mn-lt"/>
              </a:rPr>
              <a:t>changes.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334585" y="1038226"/>
            <a:ext cx="7409365" cy="5695949"/>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412123" y="5290456"/>
            <a:ext cx="6707134" cy="1071705"/>
          </a:xfrm>
          <a:prstGeom prst="wedgeRoundRectCallout">
            <a:avLst>
              <a:gd name="adj1" fmla="val -11107"/>
              <a:gd name="adj2" fmla="val -175260"/>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Expand</a:t>
            </a:r>
            <a:r>
              <a:rPr kumimoji="0" lang="en-US" sz="1800" b="0" i="0" u="none" strike="noStrike" cap="none" normalizeH="0" dirty="0" smtClean="0">
                <a:ln>
                  <a:noFill/>
                </a:ln>
                <a:solidFill>
                  <a:schemeClr val="tx1"/>
                </a:solidFill>
                <a:effectLst/>
                <a:latin typeface="+mn-lt"/>
              </a:rPr>
              <a:t> the </a:t>
            </a:r>
            <a:r>
              <a:rPr kumimoji="0" lang="en-US" sz="1800" b="0" i="0" u="none" strike="noStrike" cap="none" normalizeH="0" dirty="0" err="1" smtClean="0">
                <a:ln>
                  <a:noFill/>
                </a:ln>
                <a:solidFill>
                  <a:schemeClr val="tx1"/>
                </a:solidFill>
                <a:effectLst/>
                <a:latin typeface="+mn-lt"/>
              </a:rPr>
              <a:t>src</a:t>
            </a:r>
            <a:r>
              <a:rPr kumimoji="0" lang="en-US" sz="1800" b="0" i="0" u="none" strike="noStrike" cap="none" normalizeH="0" dirty="0" smtClean="0">
                <a:ln>
                  <a:noFill/>
                </a:ln>
                <a:solidFill>
                  <a:schemeClr val="tx1"/>
                </a:solidFill>
                <a:effectLst/>
                <a:latin typeface="+mn-lt"/>
              </a:rPr>
              <a:t> folder</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Expand</a:t>
            </a:r>
            <a:r>
              <a:rPr lang="en-US" sz="1800" dirty="0" smtClean="0">
                <a:latin typeface="+mn-lt"/>
              </a:rPr>
              <a:t> the </a:t>
            </a:r>
            <a:r>
              <a:rPr lang="en-US" sz="1800" dirty="0" err="1" smtClean="0">
                <a:latin typeface="+mn-lt"/>
              </a:rPr>
              <a:t>com.helloworld</a:t>
            </a:r>
            <a:r>
              <a:rPr lang="en-US" sz="1800" dirty="0" smtClean="0">
                <a:latin typeface="+mn-lt"/>
              </a:rPr>
              <a:t> package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baseline="0" dirty="0" smtClean="0">
                <a:ln>
                  <a:noFill/>
                </a:ln>
                <a:solidFill>
                  <a:schemeClr val="tx1"/>
                </a:solidFill>
                <a:effectLst/>
                <a:latin typeface="+mn-lt"/>
              </a:rPr>
              <a:t>Double-click</a:t>
            </a:r>
            <a:r>
              <a:rPr kumimoji="0" lang="en-US" sz="1800" b="0" i="0" u="none" strike="noStrike" cap="none" normalizeH="0" dirty="0" smtClean="0">
                <a:ln>
                  <a:noFill/>
                </a:ln>
                <a:solidFill>
                  <a:schemeClr val="tx1"/>
                </a:solidFill>
                <a:effectLst/>
                <a:latin typeface="+mn-lt"/>
              </a:rPr>
              <a:t> MainActivity.java to open it in the editor</a:t>
            </a:r>
            <a:endParaRPr kumimoji="0" lang="en-US" sz="1800" b="0" i="0" u="none" strike="noStrike" cap="none" normalizeH="0" baseline="0" dirty="0" smtClean="0">
              <a:ln>
                <a:noFill/>
              </a:ln>
              <a:solidFill>
                <a:schemeClr val="tx1"/>
              </a:solidFill>
              <a:effectLst/>
              <a:latin typeface="+mn-lt"/>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lstStyle/>
          <a:p>
            <a:r>
              <a:rPr lang="en-US" dirty="0" smtClean="0"/>
              <a:t>Step back a minute – recall from earlier</a:t>
            </a:r>
          </a:p>
          <a:p>
            <a:pPr lvl="1"/>
            <a:r>
              <a:rPr lang="en-US" dirty="0" smtClean="0"/>
              <a:t>Graphical tools can be used to modify your layout</a:t>
            </a:r>
          </a:p>
          <a:p>
            <a:pPr lvl="2"/>
            <a:r>
              <a:rPr lang="en-US" dirty="0" smtClean="0"/>
              <a:t>These tools update your XML files that are used to “layout” the screen</a:t>
            </a:r>
          </a:p>
          <a:p>
            <a:pPr lvl="2"/>
            <a:r>
              <a:rPr lang="en-US" dirty="0" smtClean="0"/>
              <a:t>The blueprint for where items are on the screen</a:t>
            </a:r>
          </a:p>
          <a:p>
            <a:pPr lvl="1"/>
            <a:r>
              <a:rPr lang="en-US" dirty="0" smtClean="0"/>
              <a:t>Java files are used to “control” the screen</a:t>
            </a:r>
          </a:p>
          <a:p>
            <a:pPr lvl="2"/>
            <a:r>
              <a:rPr lang="en-US" dirty="0" smtClean="0"/>
              <a:t>Actions needed to interact with the screen</a:t>
            </a:r>
          </a:p>
          <a:p>
            <a:pPr lvl="2"/>
            <a:r>
              <a:rPr lang="en-US" dirty="0" smtClean="0"/>
              <a:t>Needs to be told about it’s applicable XML file</a:t>
            </a:r>
          </a:p>
          <a:p>
            <a:endParaRPr lang="en-US" dirty="0" smtClean="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534227" y="5024998"/>
            <a:ext cx="1113971" cy="1670957"/>
          </a:xfrm>
          <a:prstGeom prst="rect">
            <a:avLst/>
          </a:prstGeom>
          <a:noFill/>
          <a:ln w="9525">
            <a:noFill/>
            <a:miter lim="800000"/>
            <a:headEnd/>
            <a:tailEnd/>
          </a:ln>
        </p:spPr>
      </p:pic>
      <p:sp>
        <p:nvSpPr>
          <p:cNvPr id="7" name="Rectangle 6"/>
          <p:cNvSpPr/>
          <p:nvPr/>
        </p:nvSpPr>
        <p:spPr bwMode="auto">
          <a:xfrm>
            <a:off x="1621973" y="4654884"/>
            <a:ext cx="1567542" cy="148045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Roboto" pitchFamily="2" charset="0"/>
                <a:ea typeface="Roboto" pitchFamily="2" charset="0"/>
              </a:rPr>
              <a:t>XML</a:t>
            </a:r>
            <a:r>
              <a:rPr kumimoji="0" lang="en-US" sz="2400" b="0" i="0" u="none" strike="noStrike" cap="none" normalizeH="0" dirty="0" smtClean="0">
                <a:ln>
                  <a:noFill/>
                </a:ln>
                <a:solidFill>
                  <a:schemeClr val="tx1"/>
                </a:solidFill>
                <a:effectLst/>
                <a:latin typeface="Roboto" pitchFamily="2" charset="0"/>
                <a:ea typeface="Roboto" pitchFamily="2" charset="0"/>
              </a:rPr>
              <a:t> file</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smtClean="0">
                <a:latin typeface="Roboto" pitchFamily="2" charset="0"/>
                <a:ea typeface="Roboto" pitchFamily="2" charset="0"/>
              </a:rPr>
              <a:t>Draw the screen</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Put big dog picture at the top of the screen</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lang="en-US" sz="1000" dirty="0" smtClean="0">
                <a:latin typeface="Roboto" pitchFamily="2" charset="0"/>
                <a:ea typeface="Roboto" pitchFamily="2" charset="0"/>
              </a:rPr>
              <a:t>Then put text below it</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Then…etc…..</a:t>
            </a:r>
          </a:p>
        </p:txBody>
      </p:sp>
      <p:sp>
        <p:nvSpPr>
          <p:cNvPr id="13" name="Rectangle 12"/>
          <p:cNvSpPr/>
          <p:nvPr/>
        </p:nvSpPr>
        <p:spPr bwMode="auto">
          <a:xfrm>
            <a:off x="5007431" y="4665770"/>
            <a:ext cx="1600197" cy="1491343"/>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Roboto" pitchFamily="2" charset="0"/>
                <a:ea typeface="Roboto" pitchFamily="2" charset="0"/>
              </a:rPr>
              <a:t>Java</a:t>
            </a:r>
            <a:r>
              <a:rPr kumimoji="0" lang="en-US" sz="2400" b="0" i="0" u="none" strike="noStrike" cap="none" normalizeH="0" dirty="0" smtClean="0">
                <a:ln>
                  <a:noFill/>
                </a:ln>
                <a:solidFill>
                  <a:schemeClr val="tx1"/>
                </a:solidFill>
                <a:effectLst/>
                <a:latin typeface="Roboto" pitchFamily="2" charset="0"/>
                <a:ea typeface="Roboto" pitchFamily="2" charset="0"/>
              </a:rPr>
              <a:t> file</a:t>
            </a:r>
          </a:p>
          <a:p>
            <a:pPr marL="0" marR="0" indent="0" algn="l" defTabSz="914400" rtl="0" eaLnBrk="0" fontAlgn="base" latinLnBrk="0" hangingPunct="0">
              <a:lnSpc>
                <a:spcPct val="100000"/>
              </a:lnSpc>
              <a:spcBef>
                <a:spcPct val="0"/>
              </a:spcBef>
              <a:spcAft>
                <a:spcPct val="0"/>
              </a:spcAft>
              <a:buClrTx/>
              <a:buSzTx/>
              <a:buFontTx/>
              <a:buNone/>
              <a:tabLst/>
            </a:pPr>
            <a:r>
              <a:rPr lang="en-US" sz="1000" dirty="0" smtClean="0">
                <a:latin typeface="Roboto" pitchFamily="2" charset="0"/>
                <a:ea typeface="Roboto" pitchFamily="2" charset="0"/>
              </a:rPr>
              <a:t>Control the screen interactions</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sz="1000" b="0" i="0" u="none" strike="noStrike" cap="none" normalizeH="0" dirty="0" smtClean="0">
                <a:ln>
                  <a:noFill/>
                </a:ln>
                <a:solidFill>
                  <a:schemeClr val="tx1"/>
                </a:solidFill>
                <a:effectLst/>
                <a:latin typeface="Roboto" pitchFamily="2" charset="0"/>
                <a:ea typeface="Roboto" pitchFamily="2" charset="0"/>
              </a:rPr>
              <a:t>When the user taps on the picture of the dog – open a full size image</a:t>
            </a:r>
          </a:p>
          <a:p>
            <a:pPr marL="228600" marR="0" indent="-228600" algn="l" defTabSz="914400" rtl="0" eaLnBrk="0" fontAlgn="base" latinLnBrk="0" hangingPunct="0">
              <a:lnSpc>
                <a:spcPct val="100000"/>
              </a:lnSpc>
              <a:spcBef>
                <a:spcPct val="0"/>
              </a:spcBef>
              <a:spcAft>
                <a:spcPct val="0"/>
              </a:spcAft>
              <a:buClrTx/>
              <a:buSzTx/>
              <a:buFont typeface="+mj-lt"/>
              <a:buAutoNum type="arabicPeriod"/>
              <a:tabLst/>
            </a:pPr>
            <a:r>
              <a:rPr lang="en-US" sz="1000" dirty="0" smtClean="0">
                <a:latin typeface="Roboto" pitchFamily="2" charset="0"/>
                <a:ea typeface="Roboto" pitchFamily="2" charset="0"/>
              </a:rPr>
              <a:t>Do something else…</a:t>
            </a:r>
            <a:endParaRPr kumimoji="0" lang="en-US" sz="1000" b="0" i="0" u="none" strike="noStrike" cap="none" normalizeH="0" dirty="0" smtClean="0">
              <a:ln>
                <a:noFill/>
              </a:ln>
              <a:solidFill>
                <a:schemeClr val="tx1"/>
              </a:solidFill>
              <a:effectLst/>
              <a:latin typeface="Roboto" pitchFamily="2" charset="0"/>
              <a:ea typeface="Roboto" pitchFamily="2" charset="0"/>
            </a:endParaRPr>
          </a:p>
        </p:txBody>
      </p:sp>
      <p:cxnSp>
        <p:nvCxnSpPr>
          <p:cNvPr id="35" name="Elbow Connector 34"/>
          <p:cNvCxnSpPr>
            <a:stCxn id="13" idx="2"/>
            <a:endCxn id="1026" idx="3"/>
          </p:cNvCxnSpPr>
          <p:nvPr/>
        </p:nvCxnSpPr>
        <p:spPr bwMode="auto">
          <a:xfrm rot="5400000" flipH="1">
            <a:off x="5079546" y="5429129"/>
            <a:ext cx="296636" cy="1159332"/>
          </a:xfrm>
          <a:prstGeom prst="bentConnector4">
            <a:avLst>
              <a:gd name="adj1" fmla="val -77064"/>
              <a:gd name="adj2" fmla="val 84507"/>
            </a:avLst>
          </a:prstGeom>
          <a:solidFill>
            <a:schemeClr val="accent1"/>
          </a:solidFill>
          <a:ln w="9525" cap="flat" cmpd="sng" algn="ctr">
            <a:solidFill>
              <a:schemeClr val="tx1"/>
            </a:solidFill>
            <a:prstDash val="solid"/>
            <a:round/>
            <a:headEnd type="none" w="med" len="med"/>
            <a:tailEnd type="arrow"/>
          </a:ln>
          <a:effectLst/>
        </p:spPr>
      </p:cxnSp>
      <p:cxnSp>
        <p:nvCxnSpPr>
          <p:cNvPr id="39" name="Elbow Connector 38"/>
          <p:cNvCxnSpPr>
            <a:stCxn id="7" idx="2"/>
            <a:endCxn id="1026" idx="1"/>
          </p:cNvCxnSpPr>
          <p:nvPr/>
        </p:nvCxnSpPr>
        <p:spPr bwMode="auto">
          <a:xfrm rot="5400000" flipH="1" flipV="1">
            <a:off x="2832552" y="5433668"/>
            <a:ext cx="274865" cy="1128483"/>
          </a:xfrm>
          <a:prstGeom prst="bentConnector4">
            <a:avLst>
              <a:gd name="adj1" fmla="val -83168"/>
              <a:gd name="adj2" fmla="val 84727"/>
            </a:avLst>
          </a:prstGeom>
          <a:solidFill>
            <a:schemeClr val="accent1"/>
          </a:solidFill>
          <a:ln w="9525" cap="flat" cmpd="sng" algn="ctr">
            <a:solidFill>
              <a:schemeClr val="tx1"/>
            </a:solidFill>
            <a:prstDash val="solid"/>
            <a:round/>
            <a:headEnd type="none" w="med" len="med"/>
            <a:tailEnd type="arrow"/>
          </a:ln>
          <a:effectLst/>
        </p:spPr>
      </p:cxnSp>
      <p:cxnSp>
        <p:nvCxnSpPr>
          <p:cNvPr id="43" name="Elbow Connector 42"/>
          <p:cNvCxnSpPr>
            <a:stCxn id="13" idx="0"/>
            <a:endCxn id="7" idx="0"/>
          </p:cNvCxnSpPr>
          <p:nvPr/>
        </p:nvCxnSpPr>
        <p:spPr bwMode="auto">
          <a:xfrm rot="16200000" flipV="1">
            <a:off x="4101194" y="2959434"/>
            <a:ext cx="10886" cy="3401786"/>
          </a:xfrm>
          <a:prstGeom prst="bentConnector3">
            <a:avLst>
              <a:gd name="adj1" fmla="val 2199945"/>
            </a:avLst>
          </a:prstGeom>
          <a:solidFill>
            <a:schemeClr val="accent1"/>
          </a:solidFill>
          <a:ln w="9525" cap="flat" cmpd="sng" algn="ctr">
            <a:solidFill>
              <a:schemeClr val="tx1"/>
            </a:solidFill>
            <a:prstDash val="solid"/>
            <a:round/>
            <a:headEnd type="none" w="med" len="med"/>
            <a:tailEnd type="arrow"/>
          </a:ln>
          <a:effectLst/>
        </p:spPr>
      </p:cxnSp>
      <p:sp>
        <p:nvSpPr>
          <p:cNvPr id="55" name="Rectangle 54"/>
          <p:cNvSpPr/>
          <p:nvPr/>
        </p:nvSpPr>
        <p:spPr>
          <a:xfrm rot="677051">
            <a:off x="6220701" y="4104771"/>
            <a:ext cx="3103414"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a</a:t>
            </a: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ka an </a:t>
            </a:r>
          </a:p>
          <a:p>
            <a:pPr algn="ctr"/>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rPr>
              <a:t>“Activity”</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Roboto" pitchFamily="2" charset="0"/>
              <a:ea typeface="Roboto" pitchFamily="2"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1828797" y="936169"/>
            <a:ext cx="7315203" cy="548640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412123" y="4931229"/>
            <a:ext cx="8018199" cy="1430933"/>
          </a:xfrm>
          <a:prstGeom prst="wedgeRoundRectCallout">
            <a:avLst>
              <a:gd name="adj1" fmla="val 20600"/>
              <a:gd name="adj2" fmla="val -163526"/>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800" b="0" i="0" u="none" strike="noStrike" cap="none" normalizeH="0" dirty="0" smtClean="0">
                <a:ln>
                  <a:noFill/>
                </a:ln>
                <a:solidFill>
                  <a:schemeClr val="tx1"/>
                </a:solidFill>
                <a:effectLst/>
                <a:latin typeface="+mn-lt"/>
              </a:rPr>
              <a:t>MainActivity.java defines a class (named </a:t>
            </a:r>
            <a:r>
              <a:rPr kumimoji="0" lang="en-US" sz="1800" b="0" i="0" u="none" strike="noStrike" cap="none" normalizeH="0" dirty="0" err="1" smtClean="0">
                <a:ln>
                  <a:noFill/>
                </a:ln>
                <a:solidFill>
                  <a:schemeClr val="tx1"/>
                </a:solidFill>
                <a:effectLst/>
                <a:latin typeface="+mn-lt"/>
              </a:rPr>
              <a:t>MainActivity</a:t>
            </a:r>
            <a:r>
              <a:rPr kumimoji="0" lang="en-US" sz="1800" b="0" i="0" u="none" strike="noStrike" cap="none" normalizeH="0" dirty="0" smtClean="0">
                <a:ln>
                  <a:noFill/>
                </a:ln>
                <a:solidFill>
                  <a:schemeClr val="tx1"/>
                </a:solidFill>
                <a:effectLst/>
                <a:latin typeface="+mn-lt"/>
              </a:rPr>
              <a:t>) that will control the layout file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800" baseline="0" dirty="0" smtClean="0">
                <a:latin typeface="+mn-lt"/>
              </a:rPr>
              <a:t>Creating that connection is done by “</a:t>
            </a:r>
            <a:r>
              <a:rPr lang="en-US" sz="1800" baseline="0" dirty="0" err="1" smtClean="0">
                <a:latin typeface="+mn-lt"/>
              </a:rPr>
              <a:t>setContentView</a:t>
            </a:r>
            <a:r>
              <a:rPr lang="en-US" sz="1800" baseline="0" dirty="0" smtClean="0">
                <a:latin typeface="+mn-lt"/>
              </a:rPr>
              <a:t>(</a:t>
            </a:r>
            <a:r>
              <a:rPr lang="en-US" sz="1800" baseline="0" dirty="0" err="1" smtClean="0">
                <a:latin typeface="+mn-lt"/>
              </a:rPr>
              <a:t>R.layout.</a:t>
            </a:r>
            <a:r>
              <a:rPr lang="en-US" sz="1800" b="1" baseline="0" dirty="0" err="1" smtClean="0">
                <a:solidFill>
                  <a:srgbClr val="FF0000"/>
                </a:solidFill>
                <a:latin typeface="+mn-lt"/>
              </a:rPr>
              <a:t>layoutFileName</a:t>
            </a:r>
            <a:r>
              <a:rPr lang="en-US" sz="1800" baseline="0" dirty="0" smtClean="0">
                <a:latin typeface="+mn-lt"/>
              </a:rPr>
              <a:t>)” in our case </a:t>
            </a:r>
            <a:r>
              <a:rPr lang="en-US" sz="1800" baseline="0" dirty="0" err="1" smtClean="0">
                <a:latin typeface="+mn-lt"/>
              </a:rPr>
              <a:t>activity_main</a:t>
            </a:r>
            <a:endParaRPr lang="en-US" sz="1800" baseline="0" dirty="0" smtClean="0">
              <a:latin typeface="+mn-lt"/>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832429" y="928006"/>
            <a:ext cx="7311572" cy="548367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lstStyle/>
          <a:p>
            <a:endParaRPr lang="en-US" dirty="0"/>
          </a:p>
        </p:txBody>
      </p:sp>
      <p:sp>
        <p:nvSpPr>
          <p:cNvPr id="6" name="Rounded Rectangular Callout 5"/>
          <p:cNvSpPr/>
          <p:nvPr/>
        </p:nvSpPr>
        <p:spPr bwMode="auto">
          <a:xfrm>
            <a:off x="386724" y="941852"/>
            <a:ext cx="3249105" cy="1921091"/>
          </a:xfrm>
          <a:prstGeom prst="wedgeRoundRectCallout">
            <a:avLst>
              <a:gd name="adj1" fmla="val 30551"/>
              <a:gd name="adj2" fmla="val 161609"/>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mn-lt"/>
              </a:rPr>
              <a:t>Open the </a:t>
            </a:r>
            <a:r>
              <a:rPr kumimoji="0" lang="en-US" sz="1600" b="0" i="0" u="none" strike="noStrike" cap="none" normalizeH="0" baseline="0" dirty="0" err="1" smtClean="0">
                <a:ln>
                  <a:noFill/>
                </a:ln>
                <a:solidFill>
                  <a:schemeClr val="tx1"/>
                </a:solidFill>
                <a:effectLst/>
                <a:latin typeface="+mn-lt"/>
              </a:rPr>
              <a:t>AndroidManifest</a:t>
            </a:r>
            <a:r>
              <a:rPr kumimoji="0" lang="en-US" sz="1600" b="0" i="0" u="none" strike="noStrike" cap="none" normalizeH="0" dirty="0" smtClean="0">
                <a:ln>
                  <a:noFill/>
                </a:ln>
                <a:solidFill>
                  <a:schemeClr val="tx1"/>
                </a:solidFill>
                <a:effectLst/>
                <a:latin typeface="+mn-lt"/>
              </a:rPr>
              <a:t> file by double-clicking it</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dirty="0" smtClean="0">
                <a:latin typeface="+mn-lt"/>
              </a:rPr>
              <a:t>This file has even more tabs – select the AndroidManifest.xml tab</a:t>
            </a:r>
            <a:endParaRPr lang="en-US" sz="1600" baseline="0" dirty="0" smtClean="0">
              <a:latin typeface="+mn-l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849165" y="941852"/>
            <a:ext cx="7037659" cy="5410200"/>
          </a:xfrm>
          <a:prstGeom prst="rect">
            <a:avLst/>
          </a:prstGeom>
        </p:spPr>
      </p:pic>
      <p:sp>
        <p:nvSpPr>
          <p:cNvPr id="2" name="Title 1"/>
          <p:cNvSpPr>
            <a:spLocks noGrp="1"/>
          </p:cNvSpPr>
          <p:nvPr>
            <p:ph type="title"/>
          </p:nvPr>
        </p:nvSpPr>
        <p:spPr/>
        <p:txBody>
          <a:bodyPr/>
          <a:lstStyle/>
          <a:p>
            <a:r>
              <a:rPr lang="en-US" dirty="0" smtClean="0"/>
              <a:t>Lab – Hello World!</a:t>
            </a:r>
            <a:endParaRPr lang="en-US" dirty="0"/>
          </a:p>
        </p:txBody>
      </p:sp>
      <p:sp>
        <p:nvSpPr>
          <p:cNvPr id="6" name="Rounded Rectangular Callout 5"/>
          <p:cNvSpPr/>
          <p:nvPr/>
        </p:nvSpPr>
        <p:spPr bwMode="auto">
          <a:xfrm>
            <a:off x="386724" y="941852"/>
            <a:ext cx="3249105" cy="2791948"/>
          </a:xfrm>
          <a:prstGeom prst="wedgeRoundRectCallout">
            <a:avLst>
              <a:gd name="adj1" fmla="val 67405"/>
              <a:gd name="adj2" fmla="val 25984"/>
              <a:gd name="adj3" fmla="val 16667"/>
            </a:avLst>
          </a:prstGeom>
          <a:gradFill>
            <a:gsLst>
              <a:gs pos="0">
                <a:srgbClr val="5E9EFF"/>
              </a:gs>
              <a:gs pos="39999">
                <a:srgbClr val="85C2FF"/>
              </a:gs>
              <a:gs pos="70000">
                <a:srgbClr val="C4D6EB"/>
              </a:gs>
              <a:gs pos="100000">
                <a:srgbClr val="FFEBFA"/>
              </a:gs>
            </a:gsLst>
            <a:lin ang="5400000" scaled="0"/>
          </a:gra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sz="1600" b="0" i="0" u="none" strike="noStrike" cap="none" normalizeH="0" baseline="0" dirty="0" smtClean="0">
                <a:ln>
                  <a:noFill/>
                </a:ln>
                <a:solidFill>
                  <a:schemeClr val="tx1"/>
                </a:solidFill>
                <a:effectLst/>
                <a:latin typeface="+mn-lt"/>
              </a:rPr>
              <a:t>This is the file that defines our app for the Android</a:t>
            </a:r>
            <a:r>
              <a:rPr kumimoji="0" lang="en-US" sz="1600" b="0" i="0" u="none" strike="noStrike" cap="none" normalizeH="0" dirty="0" smtClean="0">
                <a:ln>
                  <a:noFill/>
                </a:ln>
                <a:solidFill>
                  <a:schemeClr val="tx1"/>
                </a:solidFill>
                <a:effectLst/>
                <a:latin typeface="+mn-lt"/>
              </a:rPr>
              <a:t> OS</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aseline="0" dirty="0" smtClean="0">
                <a:latin typeface="+mn-lt"/>
              </a:rPr>
              <a:t>Note</a:t>
            </a:r>
            <a:r>
              <a:rPr lang="en-US" sz="1600" dirty="0" smtClean="0">
                <a:latin typeface="+mn-lt"/>
              </a:rPr>
              <a:t> the reference to the string file again for the app name</a:t>
            </a:r>
          </a:p>
          <a:p>
            <a:pPr marL="342900" marR="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aseline="0" dirty="0" smtClean="0">
                <a:latin typeface="+mn-lt"/>
              </a:rPr>
              <a:t>Note the use of start and end tags for everything defined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Screen Orientation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Double click on AndroidManifest.xml</a:t>
            </a:r>
          </a:p>
          <a:p>
            <a:r>
              <a:rPr lang="en-US" dirty="0" smtClean="0"/>
              <a:t>Select the </a:t>
            </a:r>
            <a:r>
              <a:rPr lang="en-US" dirty="0" err="1" smtClean="0"/>
              <a:t>MainActivity</a:t>
            </a:r>
            <a:r>
              <a:rPr lang="en-US" dirty="0" smtClean="0"/>
              <a:t> in the bottom left of the Application tab</a:t>
            </a:r>
          </a:p>
          <a:p>
            <a:r>
              <a:rPr lang="en-US" dirty="0" smtClean="0"/>
              <a:t>In bottom right slide down to the “Screen Orientation” option.</a:t>
            </a:r>
          </a:p>
          <a:p>
            <a:r>
              <a:rPr lang="en-US" dirty="0" smtClean="0"/>
              <a:t>Select portrait.  This will lock the application to only portrait.  Save Project. (File -&gt; save)</a:t>
            </a:r>
          </a:p>
          <a:p>
            <a:r>
              <a:rPr lang="en-US" dirty="0" smtClean="0"/>
              <a:t>Run in AVD and use 9 of keypad or CTRL F12 to rotate the AVD</a:t>
            </a:r>
          </a:p>
          <a:p>
            <a:pPr lvl="1"/>
            <a:r>
              <a:rPr lang="en-US" dirty="0" smtClean="0"/>
              <a:t>Run before and after you update the code to emulator.</a:t>
            </a:r>
          </a:p>
          <a:p>
            <a:pPr lvl="1"/>
            <a:r>
              <a:rPr lang="en-US" dirty="0" smtClean="0"/>
              <a:t>Notice that it doesn’t rotate in the screen now when you rotate the emulator (phone)</a:t>
            </a:r>
          </a:p>
          <a:p>
            <a:pPr>
              <a:buNone/>
            </a:pPr>
            <a:endParaRPr lang="en-US" dirty="0" smtClean="0"/>
          </a:p>
          <a:p>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Screen Orientation</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73625" y="894735"/>
            <a:ext cx="7521678" cy="537863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Hello World!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hlinkClick r:id="rId2"/>
              </a:rPr>
              <a:t>AndroidManifest.xml</a:t>
            </a:r>
            <a:endParaRPr lang="en-US" dirty="0" smtClean="0"/>
          </a:p>
          <a:p>
            <a:pPr lvl="1"/>
            <a:r>
              <a:rPr lang="en-US" dirty="0" smtClean="0"/>
              <a:t>Every application must have an AndroidManifest.xml file in its root directory. The manifest presents information about the application to the Android system, information the system must have before it can run any of the application's code</a:t>
            </a:r>
          </a:p>
          <a:p>
            <a:pPr lvl="1"/>
            <a:r>
              <a:rPr lang="en-US" dirty="0" smtClean="0"/>
              <a:t>uses-permission element – indicates what permissions your app needs</a:t>
            </a:r>
          </a:p>
          <a:p>
            <a:pPr lvl="2"/>
            <a:r>
              <a:rPr lang="en-US" dirty="0" smtClean="0"/>
              <a:t>permissions elements – declares the permissions that Activities and Services require other apps to have in order to interact with your app</a:t>
            </a:r>
          </a:p>
          <a:p>
            <a:pPr lvl="1"/>
            <a:r>
              <a:rPr lang="en-US" dirty="0" smtClean="0"/>
              <a:t>uses-library elements – attach to optional Android components</a:t>
            </a:r>
          </a:p>
          <a:p>
            <a:pPr lvl="1"/>
            <a:r>
              <a:rPr lang="en-US" dirty="0" smtClean="0"/>
              <a:t>uses-</a:t>
            </a:r>
            <a:r>
              <a:rPr lang="en-US" dirty="0" err="1" smtClean="0"/>
              <a:t>sdk</a:t>
            </a:r>
            <a:r>
              <a:rPr lang="en-US" dirty="0" smtClean="0"/>
              <a:t> element</a:t>
            </a:r>
          </a:p>
          <a:p>
            <a:pPr lvl="2"/>
            <a:r>
              <a:rPr lang="en-US" dirty="0" smtClean="0"/>
              <a:t>indicate the version of Android SDK the app was built for</a:t>
            </a:r>
          </a:p>
          <a:p>
            <a:pPr lvl="2"/>
            <a:r>
              <a:rPr lang="en-US" dirty="0" smtClean="0"/>
              <a:t>Set </a:t>
            </a:r>
            <a:r>
              <a:rPr lang="en-US" dirty="0" err="1" smtClean="0"/>
              <a:t>minSdkVersion</a:t>
            </a:r>
            <a:r>
              <a:rPr lang="en-US" dirty="0" smtClean="0"/>
              <a:t> for Android Market</a:t>
            </a:r>
          </a:p>
          <a:p>
            <a:pPr lvl="1"/>
            <a:r>
              <a:rPr lang="en-US" dirty="0" smtClean="0"/>
              <a:t>application element – define your app</a:t>
            </a:r>
          </a:p>
          <a:p>
            <a:pPr lvl="2"/>
            <a:r>
              <a:rPr lang="en-US" b="1" dirty="0" smtClean="0"/>
              <a:t>activity elements</a:t>
            </a:r>
          </a:p>
          <a:p>
            <a:pPr lvl="3"/>
            <a:r>
              <a:rPr lang="en-US" dirty="0" smtClean="0"/>
              <a:t>android.name – class implementing the activity</a:t>
            </a:r>
          </a:p>
          <a:p>
            <a:pPr lvl="3"/>
            <a:r>
              <a:rPr lang="en-US" dirty="0" err="1" smtClean="0"/>
              <a:t>android.label</a:t>
            </a:r>
            <a:r>
              <a:rPr lang="en-US" dirty="0" smtClean="0"/>
              <a:t> – display name for the activity</a:t>
            </a:r>
          </a:p>
          <a:p>
            <a:pPr lvl="3"/>
            <a:r>
              <a:rPr lang="en-US" dirty="0" smtClean="0"/>
              <a:t>intent-filter – under what conditions the activity will be displayed</a:t>
            </a:r>
          </a:p>
          <a:p>
            <a:pPr lvl="2"/>
            <a:r>
              <a:rPr lang="en-US" dirty="0" smtClean="0"/>
              <a:t>ALL Activities used by the project MUST be declared in the Manifest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solidFill>
                  <a:srgbClr val="92D050"/>
                </a:solidFill>
              </a:rPr>
              <a:t>Android</a:t>
            </a:r>
            <a:r>
              <a:rPr lang="en-US" dirty="0" smtClean="0"/>
              <a:t>?</a:t>
            </a:r>
            <a:endParaRPr lang="en-US" dirty="0"/>
          </a:p>
        </p:txBody>
      </p:sp>
      <p:pic>
        <p:nvPicPr>
          <p:cNvPr id="94210" name="Picture 2" descr="http://princessleia.com/images/journalpics/102013/android_garden_kitkat.jpg"/>
          <p:cNvPicPr>
            <a:picLocks noChangeAspect="1" noChangeArrowheads="1"/>
          </p:cNvPicPr>
          <p:nvPr/>
        </p:nvPicPr>
        <p:blipFill>
          <a:blip r:embed="rId3" cstate="print"/>
          <a:srcRect/>
          <a:stretch>
            <a:fillRect/>
          </a:stretch>
        </p:blipFill>
        <p:spPr bwMode="auto">
          <a:xfrm>
            <a:off x="702217" y="1070218"/>
            <a:ext cx="7722470" cy="51508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p:cNvSpPr txBox="1"/>
          <p:nvPr/>
        </p:nvSpPr>
        <p:spPr>
          <a:xfrm>
            <a:off x="1016578" y="4611077"/>
            <a:ext cx="1037912" cy="646331"/>
          </a:xfrm>
          <a:prstGeom prst="rect">
            <a:avLst/>
          </a:prstGeom>
          <a:noFill/>
        </p:spPr>
        <p:txBody>
          <a:bodyPr wrap="none" rtlCol="0">
            <a:spAutoFit/>
          </a:bodyPr>
          <a:lstStyle/>
          <a:p>
            <a:pPr algn="ctr"/>
            <a:r>
              <a:rPr lang="en-US" sz="1800" b="1" dirty="0" err="1" smtClean="0">
                <a:solidFill>
                  <a:srgbClr val="92D050"/>
                </a:solidFill>
                <a:effectLst>
                  <a:outerShdw blurRad="38100" dist="38100" dir="2700000" algn="tl">
                    <a:srgbClr val="000000">
                      <a:alpha val="43137"/>
                    </a:srgbClr>
                  </a:outerShdw>
                </a:effectLst>
                <a:latin typeface="+mj-lt"/>
              </a:rPr>
              <a:t>ver</a:t>
            </a:r>
            <a:r>
              <a:rPr lang="en-US" sz="1800" b="1" dirty="0" smtClean="0">
                <a:solidFill>
                  <a:srgbClr val="92D050"/>
                </a:solidFill>
                <a:effectLst>
                  <a:outerShdw blurRad="38100" dist="38100" dir="2700000" algn="tl">
                    <a:srgbClr val="000000">
                      <a:alpha val="43137"/>
                    </a:srgbClr>
                  </a:outerShdw>
                </a:effectLst>
                <a:latin typeface="+mj-lt"/>
              </a:rPr>
              <a:t> 2.2</a:t>
            </a:r>
            <a:br>
              <a:rPr lang="en-US" sz="1800" b="1" dirty="0" smtClean="0">
                <a:solidFill>
                  <a:srgbClr val="92D050"/>
                </a:solidFill>
                <a:effectLst>
                  <a:outerShdw blurRad="38100" dist="38100" dir="2700000" algn="tl">
                    <a:srgbClr val="000000">
                      <a:alpha val="43137"/>
                    </a:srgbClr>
                  </a:outerShdw>
                </a:effectLst>
                <a:latin typeface="+mj-lt"/>
              </a:rPr>
            </a:br>
            <a:r>
              <a:rPr lang="en-US" sz="1800" b="1" dirty="0" err="1" smtClean="0">
                <a:solidFill>
                  <a:srgbClr val="92D050"/>
                </a:solidFill>
                <a:effectLst>
                  <a:outerShdw blurRad="38100" dist="38100" dir="2700000" algn="tl">
                    <a:srgbClr val="000000">
                      <a:alpha val="43137"/>
                    </a:srgbClr>
                  </a:outerShdw>
                </a:effectLst>
                <a:latin typeface="+mj-lt"/>
              </a:rPr>
              <a:t>Froyo</a:t>
            </a:r>
            <a:endParaRPr lang="en-US" sz="1800" b="1" dirty="0">
              <a:solidFill>
                <a:srgbClr val="92D050"/>
              </a:solidFill>
              <a:effectLst>
                <a:outerShdw blurRad="38100" dist="38100" dir="2700000" algn="tl">
                  <a:srgbClr val="000000">
                    <a:alpha val="43137"/>
                  </a:srgbClr>
                </a:outerShdw>
              </a:effectLst>
              <a:latin typeface="+mj-lt"/>
            </a:endParaRPr>
          </a:p>
        </p:txBody>
      </p:sp>
      <p:sp>
        <p:nvSpPr>
          <p:cNvPr id="7" name="TextBox 6"/>
          <p:cNvSpPr txBox="1"/>
          <p:nvPr/>
        </p:nvSpPr>
        <p:spPr>
          <a:xfrm>
            <a:off x="4028413" y="5154246"/>
            <a:ext cx="1321259" cy="830997"/>
          </a:xfrm>
          <a:prstGeom prst="rect">
            <a:avLst/>
          </a:prstGeom>
          <a:noFill/>
        </p:spPr>
        <p:txBody>
          <a:bodyPr wrap="none" rtlCol="0">
            <a:spAutoFit/>
          </a:bodyPr>
          <a:lstStyle/>
          <a:p>
            <a:pPr algn="ctr"/>
            <a:r>
              <a:rPr lang="en-US" b="1" dirty="0" err="1" smtClean="0">
                <a:solidFill>
                  <a:schemeClr val="tx2"/>
                </a:solidFill>
                <a:effectLst>
                  <a:outerShdw blurRad="38100" dist="38100" dir="2700000" algn="tl">
                    <a:srgbClr val="000000">
                      <a:alpha val="43137"/>
                    </a:srgbClr>
                  </a:outerShdw>
                </a:effectLst>
                <a:latin typeface="+mj-lt"/>
              </a:rPr>
              <a:t>ver</a:t>
            </a:r>
            <a:r>
              <a:rPr lang="en-US" b="1" dirty="0" smtClean="0">
                <a:solidFill>
                  <a:schemeClr val="tx2"/>
                </a:solidFill>
                <a:effectLst>
                  <a:outerShdw blurRad="38100" dist="38100" dir="2700000" algn="tl">
                    <a:srgbClr val="000000">
                      <a:alpha val="43137"/>
                    </a:srgbClr>
                  </a:outerShdw>
                </a:effectLst>
                <a:latin typeface="+mj-lt"/>
              </a:rPr>
              <a:t> 4.4</a:t>
            </a:r>
            <a:br>
              <a:rPr lang="en-US" b="1" dirty="0" smtClean="0">
                <a:solidFill>
                  <a:schemeClr val="tx2"/>
                </a:solidFill>
                <a:effectLst>
                  <a:outerShdw blurRad="38100" dist="38100" dir="2700000" algn="tl">
                    <a:srgbClr val="000000">
                      <a:alpha val="43137"/>
                    </a:srgbClr>
                  </a:outerShdw>
                </a:effectLst>
                <a:latin typeface="+mj-lt"/>
              </a:rPr>
            </a:br>
            <a:r>
              <a:rPr lang="en-US" b="1" dirty="0" err="1" smtClean="0">
                <a:solidFill>
                  <a:schemeClr val="tx2"/>
                </a:solidFill>
                <a:effectLst>
                  <a:outerShdw blurRad="38100" dist="38100" dir="2700000" algn="tl">
                    <a:srgbClr val="000000">
                      <a:alpha val="43137"/>
                    </a:srgbClr>
                  </a:outerShdw>
                </a:effectLst>
                <a:latin typeface="+mj-lt"/>
              </a:rPr>
              <a:t>KitKat</a:t>
            </a:r>
            <a:endParaRPr lang="en-US" b="1" dirty="0">
              <a:solidFill>
                <a:schemeClr val="tx2"/>
              </a:solidFill>
              <a:effectLst>
                <a:outerShdw blurRad="38100" dist="38100" dir="2700000" algn="tl">
                  <a:srgbClr val="000000">
                    <a:alpha val="43137"/>
                  </a:srgbClr>
                </a:outerShdw>
              </a:effectLst>
              <a:latin typeface="+mj-lt"/>
            </a:endParaRPr>
          </a:p>
        </p:txBody>
      </p:sp>
      <p:sp>
        <p:nvSpPr>
          <p:cNvPr id="8" name="TextBox 7"/>
          <p:cNvSpPr txBox="1"/>
          <p:nvPr/>
        </p:nvSpPr>
        <p:spPr>
          <a:xfrm>
            <a:off x="2478658" y="4290646"/>
            <a:ext cx="1740092" cy="646331"/>
          </a:xfrm>
          <a:prstGeom prst="rect">
            <a:avLst/>
          </a:prstGeom>
          <a:noFill/>
        </p:spPr>
        <p:txBody>
          <a:bodyPr wrap="none" rtlCol="0">
            <a:spAutoFit/>
          </a:bodyPr>
          <a:lstStyle/>
          <a:p>
            <a:pPr algn="ctr"/>
            <a:r>
              <a:rPr lang="en-US" sz="1800" b="1" dirty="0" err="1" smtClean="0">
                <a:solidFill>
                  <a:srgbClr val="92D050"/>
                </a:solidFill>
                <a:effectLst>
                  <a:outerShdw blurRad="38100" dist="38100" dir="2700000" algn="tl">
                    <a:srgbClr val="000000">
                      <a:alpha val="43137"/>
                    </a:srgbClr>
                  </a:outerShdw>
                </a:effectLst>
                <a:latin typeface="+mj-lt"/>
              </a:rPr>
              <a:t>ver</a:t>
            </a:r>
            <a:r>
              <a:rPr lang="en-US" sz="1800" b="1" dirty="0" smtClean="0">
                <a:solidFill>
                  <a:srgbClr val="92D050"/>
                </a:solidFill>
                <a:effectLst>
                  <a:outerShdw blurRad="38100" dist="38100" dir="2700000" algn="tl">
                    <a:srgbClr val="000000">
                      <a:alpha val="43137"/>
                    </a:srgbClr>
                  </a:outerShdw>
                </a:effectLst>
                <a:latin typeface="+mj-lt"/>
              </a:rPr>
              <a:t> 2.3</a:t>
            </a:r>
            <a:br>
              <a:rPr lang="en-US" sz="1800" b="1" dirty="0" smtClean="0">
                <a:solidFill>
                  <a:srgbClr val="92D050"/>
                </a:solidFill>
                <a:effectLst>
                  <a:outerShdw blurRad="38100" dist="38100" dir="2700000" algn="tl">
                    <a:srgbClr val="000000">
                      <a:alpha val="43137"/>
                    </a:srgbClr>
                  </a:outerShdw>
                </a:effectLst>
                <a:latin typeface="+mj-lt"/>
              </a:rPr>
            </a:br>
            <a:r>
              <a:rPr lang="en-US" sz="1800" b="1" dirty="0" smtClean="0">
                <a:solidFill>
                  <a:srgbClr val="92D050"/>
                </a:solidFill>
                <a:effectLst>
                  <a:outerShdw blurRad="38100" dist="38100" dir="2700000" algn="tl">
                    <a:srgbClr val="000000">
                      <a:alpha val="43137"/>
                    </a:srgbClr>
                  </a:outerShdw>
                </a:effectLst>
                <a:latin typeface="+mj-lt"/>
              </a:rPr>
              <a:t>Gingerbread</a:t>
            </a:r>
            <a:endParaRPr lang="en-US" sz="1800" b="1" dirty="0">
              <a:solidFill>
                <a:srgbClr val="92D050"/>
              </a:solidFill>
              <a:effectLst>
                <a:outerShdw blurRad="38100" dist="38100" dir="2700000" algn="tl">
                  <a:srgbClr val="000000">
                    <a:alpha val="43137"/>
                  </a:srgbClr>
                </a:outerShdw>
              </a:effectLst>
              <a:latin typeface="+mj-lt"/>
            </a:endParaRPr>
          </a:p>
        </p:txBody>
      </p:sp>
      <p:sp>
        <p:nvSpPr>
          <p:cNvPr id="9" name="TextBox 8"/>
          <p:cNvSpPr txBox="1"/>
          <p:nvPr/>
        </p:nvSpPr>
        <p:spPr>
          <a:xfrm>
            <a:off x="5153216" y="4396151"/>
            <a:ext cx="1197444" cy="738664"/>
          </a:xfrm>
          <a:prstGeom prst="rect">
            <a:avLst/>
          </a:prstGeom>
          <a:noFill/>
        </p:spPr>
        <p:txBody>
          <a:bodyPr wrap="none" rtlCol="0">
            <a:spAutoFit/>
          </a:bodyPr>
          <a:lstStyle/>
          <a:p>
            <a:pPr algn="ctr"/>
            <a:r>
              <a:rPr lang="en-US" sz="1400" b="1" dirty="0" err="1" smtClean="0">
                <a:solidFill>
                  <a:srgbClr val="92D050"/>
                </a:solidFill>
                <a:effectLst>
                  <a:outerShdw blurRad="38100" dist="38100" dir="2700000" algn="tl">
                    <a:srgbClr val="000000">
                      <a:alpha val="43137"/>
                    </a:srgbClr>
                  </a:outerShdw>
                </a:effectLst>
                <a:latin typeface="+mj-lt"/>
              </a:rPr>
              <a:t>ver</a:t>
            </a:r>
            <a:r>
              <a:rPr lang="en-US" sz="1400" b="1" dirty="0" smtClean="0">
                <a:solidFill>
                  <a:srgbClr val="92D050"/>
                </a:solidFill>
                <a:effectLst>
                  <a:outerShdw blurRad="38100" dist="38100" dir="2700000" algn="tl">
                    <a:srgbClr val="000000">
                      <a:alpha val="43137"/>
                    </a:srgbClr>
                  </a:outerShdw>
                </a:effectLst>
                <a:latin typeface="+mj-lt"/>
              </a:rPr>
              <a:t> 4.0</a:t>
            </a:r>
          </a:p>
          <a:p>
            <a:pPr algn="ctr"/>
            <a:r>
              <a:rPr lang="en-US" sz="1400" b="1" dirty="0" smtClean="0">
                <a:solidFill>
                  <a:srgbClr val="92D050"/>
                </a:solidFill>
                <a:effectLst>
                  <a:outerShdw blurRad="38100" dist="38100" dir="2700000" algn="tl">
                    <a:srgbClr val="000000">
                      <a:alpha val="43137"/>
                    </a:srgbClr>
                  </a:outerShdw>
                </a:effectLst>
                <a:latin typeface="+mj-lt"/>
              </a:rPr>
              <a:t>Ice Cream</a:t>
            </a:r>
          </a:p>
          <a:p>
            <a:pPr algn="ctr"/>
            <a:r>
              <a:rPr lang="en-US" sz="1400" b="1" dirty="0" smtClean="0">
                <a:solidFill>
                  <a:srgbClr val="92D050"/>
                </a:solidFill>
                <a:effectLst>
                  <a:outerShdw blurRad="38100" dist="38100" dir="2700000" algn="tl">
                    <a:srgbClr val="000000">
                      <a:alpha val="43137"/>
                    </a:srgbClr>
                  </a:outerShdw>
                </a:effectLst>
                <a:latin typeface="+mj-lt"/>
              </a:rPr>
              <a:t>Sandwich</a:t>
            </a:r>
            <a:endParaRPr lang="en-US" sz="1400" b="1" dirty="0">
              <a:solidFill>
                <a:srgbClr val="92D050"/>
              </a:solidFill>
              <a:effectLst>
                <a:outerShdw blurRad="38100" dist="38100" dir="2700000" algn="tl">
                  <a:srgbClr val="000000">
                    <a:alpha val="43137"/>
                  </a:srgbClr>
                </a:outerShdw>
              </a:effectLst>
              <a:latin typeface="+mj-lt"/>
            </a:endParaRPr>
          </a:p>
        </p:txBody>
      </p:sp>
      <p:sp>
        <p:nvSpPr>
          <p:cNvPr id="10" name="TextBox 9"/>
          <p:cNvSpPr txBox="1"/>
          <p:nvPr/>
        </p:nvSpPr>
        <p:spPr>
          <a:xfrm>
            <a:off x="7045750" y="4458675"/>
            <a:ext cx="1210652" cy="523220"/>
          </a:xfrm>
          <a:prstGeom prst="rect">
            <a:avLst/>
          </a:prstGeom>
          <a:noFill/>
        </p:spPr>
        <p:txBody>
          <a:bodyPr wrap="none" rtlCol="0">
            <a:spAutoFit/>
          </a:bodyPr>
          <a:lstStyle/>
          <a:p>
            <a:pPr algn="ctr"/>
            <a:r>
              <a:rPr lang="en-US" sz="1400" b="1" dirty="0" err="1" smtClean="0">
                <a:solidFill>
                  <a:srgbClr val="92D050"/>
                </a:solidFill>
                <a:effectLst>
                  <a:outerShdw blurRad="38100" dist="38100" dir="2700000" algn="tl">
                    <a:srgbClr val="000000">
                      <a:alpha val="43137"/>
                    </a:srgbClr>
                  </a:outerShdw>
                </a:effectLst>
                <a:latin typeface="+mj-lt"/>
              </a:rPr>
              <a:t>ver</a:t>
            </a:r>
            <a:r>
              <a:rPr lang="en-US" sz="1400" b="1" dirty="0" smtClean="0">
                <a:solidFill>
                  <a:srgbClr val="92D050"/>
                </a:solidFill>
                <a:effectLst>
                  <a:outerShdw blurRad="38100" dist="38100" dir="2700000" algn="tl">
                    <a:srgbClr val="000000">
                      <a:alpha val="43137"/>
                    </a:srgbClr>
                  </a:outerShdw>
                </a:effectLst>
                <a:latin typeface="+mj-lt"/>
              </a:rPr>
              <a:t> 4.3</a:t>
            </a:r>
          </a:p>
          <a:p>
            <a:pPr algn="ctr"/>
            <a:r>
              <a:rPr lang="en-US" sz="1400" b="1" dirty="0" smtClean="0">
                <a:solidFill>
                  <a:srgbClr val="92D050"/>
                </a:solidFill>
                <a:effectLst>
                  <a:outerShdw blurRad="38100" dist="38100" dir="2700000" algn="tl">
                    <a:srgbClr val="000000">
                      <a:alpha val="43137"/>
                    </a:srgbClr>
                  </a:outerShdw>
                </a:effectLst>
                <a:latin typeface="+mj-lt"/>
              </a:rPr>
              <a:t>Jelly Bean</a:t>
            </a:r>
            <a:endParaRPr lang="en-US" sz="1400" b="1" dirty="0">
              <a:solidFill>
                <a:srgbClr val="92D050"/>
              </a:solidFill>
              <a:effectLst>
                <a:outerShdw blurRad="38100" dist="38100" dir="2700000" algn="tl">
                  <a:srgbClr val="000000">
                    <a:alpha val="43137"/>
                  </a:srgbClr>
                </a:outerShdw>
              </a:effectLst>
              <a:latin typeface="+mj-lt"/>
            </a:endParaRPr>
          </a:p>
        </p:txBody>
      </p:sp>
      <p:sp>
        <p:nvSpPr>
          <p:cNvPr id="11" name="TextBox 10"/>
          <p:cNvSpPr txBox="1"/>
          <p:nvPr/>
        </p:nvSpPr>
        <p:spPr>
          <a:xfrm>
            <a:off x="5993220" y="3966306"/>
            <a:ext cx="1174296" cy="461665"/>
          </a:xfrm>
          <a:prstGeom prst="rect">
            <a:avLst/>
          </a:prstGeom>
          <a:noFill/>
        </p:spPr>
        <p:txBody>
          <a:bodyPr wrap="none" rtlCol="0">
            <a:spAutoFit/>
          </a:bodyPr>
          <a:lstStyle/>
          <a:p>
            <a:pPr algn="ctr"/>
            <a:r>
              <a:rPr lang="en-US" sz="1200" b="1" dirty="0" err="1" smtClean="0">
                <a:solidFill>
                  <a:srgbClr val="92D050"/>
                </a:solidFill>
                <a:effectLst>
                  <a:outerShdw blurRad="38100" dist="38100" dir="2700000" algn="tl">
                    <a:srgbClr val="000000">
                      <a:alpha val="43137"/>
                    </a:srgbClr>
                  </a:outerShdw>
                </a:effectLst>
                <a:latin typeface="+mj-lt"/>
              </a:rPr>
              <a:t>ver</a:t>
            </a:r>
            <a:r>
              <a:rPr lang="en-US" sz="1200" b="1" dirty="0" smtClean="0">
                <a:solidFill>
                  <a:srgbClr val="92D050"/>
                </a:solidFill>
                <a:effectLst>
                  <a:outerShdw blurRad="38100" dist="38100" dir="2700000" algn="tl">
                    <a:srgbClr val="000000">
                      <a:alpha val="43137"/>
                    </a:srgbClr>
                  </a:outerShdw>
                </a:effectLst>
                <a:latin typeface="+mj-lt"/>
              </a:rPr>
              <a:t> 3.2</a:t>
            </a:r>
          </a:p>
          <a:p>
            <a:pPr algn="ctr"/>
            <a:r>
              <a:rPr lang="en-US" sz="1200" b="1" dirty="0" smtClean="0">
                <a:solidFill>
                  <a:srgbClr val="92D050"/>
                </a:solidFill>
                <a:effectLst>
                  <a:outerShdw blurRad="38100" dist="38100" dir="2700000" algn="tl">
                    <a:srgbClr val="000000">
                      <a:alpha val="43137"/>
                    </a:srgbClr>
                  </a:outerShdw>
                </a:effectLst>
                <a:latin typeface="+mj-lt"/>
              </a:rPr>
              <a:t>Honeycomb</a:t>
            </a:r>
            <a:endParaRPr lang="en-US" sz="1200" b="1" dirty="0">
              <a:solidFill>
                <a:srgbClr val="92D050"/>
              </a:solidFill>
              <a:effectLst>
                <a:outerShdw blurRad="38100" dist="38100" dir="2700000" algn="tl">
                  <a:srgbClr val="000000">
                    <a:alpha val="43137"/>
                  </a:srgbClr>
                </a:outerShdw>
              </a:effectLst>
              <a:latin typeface="+mj-lt"/>
            </a:endParaRPr>
          </a:p>
        </p:txBody>
      </p:sp>
      <p:sp>
        <p:nvSpPr>
          <p:cNvPr id="12" name="TextBox 11"/>
          <p:cNvSpPr txBox="1"/>
          <p:nvPr/>
        </p:nvSpPr>
        <p:spPr>
          <a:xfrm>
            <a:off x="851868" y="1180119"/>
            <a:ext cx="2625971" cy="1477328"/>
          </a:xfrm>
          <a:prstGeom prst="rect">
            <a:avLst/>
          </a:prstGeom>
          <a:solidFill>
            <a:schemeClr val="tx1">
              <a:lumMod val="95000"/>
              <a:lumOff val="5000"/>
              <a:alpha val="76000"/>
            </a:schemeClr>
          </a:solidFill>
          <a:ln>
            <a:solidFill>
              <a:schemeClr val="tx1"/>
            </a:solidFill>
          </a:ln>
        </p:spPr>
        <p:txBody>
          <a:bodyPr wrap="square" rtlCol="0">
            <a:spAutoFit/>
          </a:bodyPr>
          <a:lstStyle/>
          <a:p>
            <a:r>
              <a:rPr lang="en-US" sz="1800" b="1" dirty="0" smtClean="0">
                <a:solidFill>
                  <a:schemeClr val="bg1"/>
                </a:solidFill>
                <a:effectLst>
                  <a:outerShdw blurRad="38100" dist="38100" dir="2700000" algn="tl">
                    <a:srgbClr val="000000">
                      <a:alpha val="43137"/>
                    </a:srgbClr>
                  </a:outerShdw>
                </a:effectLst>
                <a:latin typeface="+mn-lt"/>
              </a:rPr>
              <a:t>Versions not shown:</a:t>
            </a:r>
          </a:p>
          <a:p>
            <a:pPr lvl="1"/>
            <a:r>
              <a:rPr lang="en-US" sz="1800" b="1" dirty="0" smtClean="0">
                <a:solidFill>
                  <a:schemeClr val="bg1"/>
                </a:solidFill>
                <a:effectLst>
                  <a:outerShdw blurRad="38100" dist="38100" dir="2700000" algn="tl">
                    <a:srgbClr val="000000">
                      <a:alpha val="43137"/>
                    </a:srgbClr>
                  </a:outerShdw>
                </a:effectLst>
                <a:latin typeface="+mn-lt"/>
              </a:rPr>
              <a:t>1.5 Cupcake</a:t>
            </a:r>
          </a:p>
          <a:p>
            <a:pPr lvl="1"/>
            <a:r>
              <a:rPr lang="en-US" sz="1800" b="1" dirty="0" smtClean="0">
                <a:solidFill>
                  <a:schemeClr val="bg1"/>
                </a:solidFill>
                <a:effectLst>
                  <a:outerShdw blurRad="38100" dist="38100" dir="2700000" algn="tl">
                    <a:srgbClr val="000000">
                      <a:alpha val="43137"/>
                    </a:srgbClr>
                  </a:outerShdw>
                </a:effectLst>
                <a:latin typeface="+mn-lt"/>
              </a:rPr>
              <a:t>1.6 Donut</a:t>
            </a:r>
          </a:p>
          <a:p>
            <a:pPr lvl="1"/>
            <a:r>
              <a:rPr lang="en-US" sz="1800" b="1" dirty="0" smtClean="0">
                <a:solidFill>
                  <a:schemeClr val="bg1"/>
                </a:solidFill>
                <a:effectLst>
                  <a:outerShdw blurRad="38100" dist="38100" dir="2700000" algn="tl">
                    <a:srgbClr val="000000">
                      <a:alpha val="43137"/>
                    </a:srgbClr>
                  </a:outerShdw>
                </a:effectLst>
                <a:latin typeface="+mn-lt"/>
              </a:rPr>
              <a:t>2.1 Éclair</a:t>
            </a:r>
          </a:p>
          <a:p>
            <a:pPr lvl="1"/>
            <a:r>
              <a:rPr lang="en-US" sz="1800" b="1" dirty="0" smtClean="0">
                <a:solidFill>
                  <a:schemeClr val="bg1"/>
                </a:solidFill>
                <a:effectLst>
                  <a:outerShdw blurRad="38100" dist="38100" dir="2700000" algn="tl">
                    <a:srgbClr val="000000">
                      <a:alpha val="43137"/>
                    </a:srgbClr>
                  </a:outerShdw>
                </a:effectLst>
                <a:latin typeface="+mn-lt"/>
              </a:rPr>
              <a:t>5.0 Lollipop</a:t>
            </a:r>
            <a:endParaRPr lang="en-US" sz="1800" b="1" dirty="0">
              <a:solidFill>
                <a:schemeClr val="bg1"/>
              </a:solidFill>
              <a:effectLst>
                <a:outerShdw blurRad="38100" dist="38100" dir="2700000" algn="tl">
                  <a:srgbClr val="000000">
                    <a:alpha val="43137"/>
                  </a:srgbClr>
                </a:outerShdw>
              </a:effectLst>
              <a:latin typeface="+mn-lt"/>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Resources</a:t>
            </a:r>
            <a:endParaRPr lang="en-US" dirty="0"/>
          </a:p>
        </p:txBody>
      </p:sp>
      <p:sp>
        <p:nvSpPr>
          <p:cNvPr id="7" name="Content Placeholder 6"/>
          <p:cNvSpPr>
            <a:spLocks noGrp="1"/>
          </p:cNvSpPr>
          <p:nvPr>
            <p:ph idx="1"/>
          </p:nvPr>
        </p:nvSpPr>
        <p:spPr>
          <a:xfrm>
            <a:off x="1" y="835742"/>
            <a:ext cx="8610600" cy="688258"/>
          </a:xfrm>
        </p:spPr>
        <p:txBody>
          <a:bodyPr>
            <a:normAutofit fontScale="55000" lnSpcReduction="20000"/>
          </a:bodyPr>
          <a:lstStyle/>
          <a:p>
            <a:r>
              <a:rPr lang="en-US" dirty="0" smtClean="0"/>
              <a:t>Use the </a:t>
            </a:r>
            <a:r>
              <a:rPr lang="en-US" dirty="0" smtClean="0">
                <a:hlinkClick r:id="rId2"/>
              </a:rPr>
              <a:t>Android Developers site</a:t>
            </a:r>
            <a:endParaRPr lang="en-US" dirty="0" smtClean="0"/>
          </a:p>
          <a:p>
            <a:r>
              <a:rPr lang="en-US" dirty="0" smtClean="0"/>
              <a:t>Use GOOGLE.  </a:t>
            </a:r>
          </a:p>
          <a:p>
            <a:pPr lvl="1"/>
            <a:r>
              <a:rPr lang="en-US" dirty="0" smtClean="0"/>
              <a:t>You can find pretty much everything you would need</a:t>
            </a:r>
            <a:endParaRPr lang="en-US" dirty="0"/>
          </a:p>
        </p:txBody>
      </p:sp>
      <p:pic>
        <p:nvPicPr>
          <p:cNvPr id="4100" name="Picture 4"/>
          <p:cNvPicPr>
            <a:picLocks noChangeAspect="1" noChangeArrowheads="1"/>
          </p:cNvPicPr>
          <p:nvPr/>
        </p:nvPicPr>
        <p:blipFill>
          <a:blip r:embed="rId3" cstate="print"/>
          <a:srcRect/>
          <a:stretch>
            <a:fillRect/>
          </a:stretch>
        </p:blipFill>
        <p:spPr bwMode="auto">
          <a:xfrm>
            <a:off x="314632" y="1635804"/>
            <a:ext cx="6164826" cy="49012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6261100" cy="536575"/>
          </a:xfrm>
        </p:spPr>
        <p:txBody>
          <a:bodyPr/>
          <a:lstStyle/>
          <a:p>
            <a:r>
              <a:rPr lang="en-US" dirty="0" smtClean="0"/>
              <a:t>Lab – Hello World! – Complete</a:t>
            </a:r>
            <a:endParaRPr lang="en-US" dirty="0"/>
          </a:p>
        </p:txBody>
      </p:sp>
      <p:sp>
        <p:nvSpPr>
          <p:cNvPr id="3" name="Content Placeholder 2"/>
          <p:cNvSpPr>
            <a:spLocks noGrp="1"/>
          </p:cNvSpPr>
          <p:nvPr>
            <p:ph idx="1"/>
          </p:nvPr>
        </p:nvSpPr>
        <p:spPr/>
        <p:txBody>
          <a:bodyPr/>
          <a:lstStyle/>
          <a:p>
            <a:r>
              <a:rPr lang="en-US" dirty="0" smtClean="0"/>
              <a:t>The student should now be able to:</a:t>
            </a:r>
          </a:p>
          <a:p>
            <a:pPr lvl="1"/>
            <a:r>
              <a:rPr lang="en-US" dirty="0" smtClean="0"/>
              <a:t>Create a new project</a:t>
            </a:r>
          </a:p>
          <a:p>
            <a:pPr lvl="1"/>
            <a:r>
              <a:rPr lang="en-US" dirty="0" smtClean="0"/>
              <a:t>Navigating within a project</a:t>
            </a:r>
          </a:p>
          <a:p>
            <a:pPr lvl="1"/>
            <a:r>
              <a:rPr lang="en-US" dirty="0" smtClean="0"/>
              <a:t>Run the completed project on an AVD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Harris Slide Template">
  <a:themeElements>
    <a:clrScheme name="Custom 7">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Office Them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BE073222AE0D4AB148357E4DF7B966" ma:contentTypeVersion="0" ma:contentTypeDescription="Create a new document." ma:contentTypeScope="" ma:versionID="51cc3952d4d89def052cf6d22019afa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A0B6CC-7F25-4EEF-A6A4-5044ED12EA43}">
  <ds:schemaRefs>
    <ds:schemaRef ds:uri="http://schemas.microsoft.com/office/2006/metadata/properties"/>
  </ds:schemaRefs>
</ds:datastoreItem>
</file>

<file path=customXml/itemProps2.xml><?xml version="1.0" encoding="utf-8"?>
<ds:datastoreItem xmlns:ds="http://schemas.openxmlformats.org/officeDocument/2006/customXml" ds:itemID="{D8D5F1F5-226E-4AC6-8A88-FF58963CF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BC6C7064-8271-47F0-8AAE-7DCD2D801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Harris Slide Template</Template>
  <TotalTime>3404</TotalTime>
  <Words>5737</Words>
  <Application>Microsoft Office PowerPoint</Application>
  <PresentationFormat>On-screen Show (4:3)</PresentationFormat>
  <Paragraphs>744</Paragraphs>
  <Slides>91</Slides>
  <Notes>31</Notes>
  <HiddenSlides>9</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Harris Slide Template</vt:lpstr>
      <vt:lpstr>Intro to Android Programming  Getting Started</vt:lpstr>
      <vt:lpstr>The Mission</vt:lpstr>
      <vt:lpstr>Course Outline</vt:lpstr>
      <vt:lpstr>Course Outline</vt:lpstr>
      <vt:lpstr>Android Overview</vt:lpstr>
      <vt:lpstr>What is Android?</vt:lpstr>
      <vt:lpstr>What is Android?</vt:lpstr>
      <vt:lpstr>What is Android?</vt:lpstr>
      <vt:lpstr>What is Android?</vt:lpstr>
      <vt:lpstr>What is Android?</vt:lpstr>
      <vt:lpstr>Application Overview</vt:lpstr>
      <vt:lpstr>Android Resources</vt:lpstr>
      <vt:lpstr>developer.android.com</vt:lpstr>
      <vt:lpstr>Key Terms and Concepts</vt:lpstr>
      <vt:lpstr>Eclipse IDE, ADT, Workflow</vt:lpstr>
      <vt:lpstr>Eclipse Panels</vt:lpstr>
      <vt:lpstr>Android Visual Editor</vt:lpstr>
      <vt:lpstr>XML</vt:lpstr>
      <vt:lpstr>XML Elements</vt:lpstr>
      <vt:lpstr>XML Attributes</vt:lpstr>
      <vt:lpstr>XML Self-Close</vt:lpstr>
      <vt:lpstr>XML Style</vt:lpstr>
      <vt:lpstr>Android Visual Editor (again)</vt:lpstr>
      <vt:lpstr>Android XML Editor</vt:lpstr>
      <vt:lpstr>XML Screen Description</vt:lpstr>
      <vt:lpstr>Eclipse Perspectives</vt:lpstr>
      <vt:lpstr>Key Terms and Concepts - Activities</vt:lpstr>
      <vt:lpstr>Activities</vt:lpstr>
      <vt:lpstr>Key Terms and Concepts - Activities</vt:lpstr>
      <vt:lpstr>The Activity Life Cycle</vt:lpstr>
      <vt:lpstr>The onCreate() Method</vt:lpstr>
      <vt:lpstr>Activities</vt:lpstr>
      <vt:lpstr>Activities</vt:lpstr>
      <vt:lpstr>Android Development Tools</vt:lpstr>
      <vt:lpstr>Developing on Real Devices</vt:lpstr>
      <vt:lpstr>Developing on Virtual Devices</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Don’t Pick Version 4.4W KitKat Wear</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Custom Emulator</vt:lpstr>
      <vt:lpstr>Custom Emulator</vt:lpstr>
      <vt:lpstr>Custom Emulator</vt:lpstr>
      <vt:lpstr>Custom Emulator</vt:lpstr>
      <vt:lpstr>Custom Emulator</vt:lpstr>
      <vt:lpstr>Lab – Hello World!</vt:lpstr>
      <vt:lpstr>Custom Emulator</vt:lpstr>
      <vt:lpstr>Lab – Hello World!</vt:lpstr>
      <vt:lpstr>Creating an AVD</vt:lpstr>
      <vt:lpstr>Lab – Hello World!</vt:lpstr>
      <vt:lpstr>Create Run Configuration</vt:lpstr>
      <vt:lpstr>Lab – Hello World!</vt:lpstr>
      <vt:lpstr>Lab – Hello World!</vt:lpstr>
      <vt:lpstr>Lab – Hello World!</vt:lpstr>
      <vt:lpstr>Lab – Hello World!</vt:lpstr>
      <vt:lpstr>Lab – Hello World!</vt:lpstr>
      <vt:lpstr>Lab – Hello World!</vt:lpstr>
      <vt:lpstr>Lab – Hello World!</vt:lpstr>
      <vt:lpstr>Lab – Hello World</vt:lpstr>
      <vt:lpstr>Lab – Hello World!</vt:lpstr>
      <vt:lpstr>Slide 79</vt:lpstr>
      <vt:lpstr>Lab – Hello World!</vt:lpstr>
      <vt:lpstr>Lab – Hello World!</vt:lpstr>
      <vt:lpstr>Lab – Hello World!</vt:lpstr>
      <vt:lpstr>Lab – Hello World!</vt:lpstr>
      <vt:lpstr>Lab – Hello World!</vt:lpstr>
      <vt:lpstr>Lab – Hello World!</vt:lpstr>
      <vt:lpstr>Lab – Hello World!</vt:lpstr>
      <vt:lpstr>Locking Screen Orientation</vt:lpstr>
      <vt:lpstr>Locking Screen Orientation</vt:lpstr>
      <vt:lpstr>Lab – Hello World!</vt:lpstr>
      <vt:lpstr>Great Resources</vt:lpstr>
      <vt:lpstr>Lab – Hello World! – Complete</vt:lpstr>
    </vt:vector>
  </TitlesOfParts>
  <Company>Precision Lightworks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Android Programming  Getting Started</dc:title>
  <dc:creator>ellery</dc:creator>
  <cp:lastModifiedBy>jblack10</cp:lastModifiedBy>
  <cp:revision>116</cp:revision>
  <cp:lastPrinted>2001-09-25T16:38:37Z</cp:lastPrinted>
  <dcterms:created xsi:type="dcterms:W3CDTF">2014-10-26T19:26:51Z</dcterms:created>
  <dcterms:modified xsi:type="dcterms:W3CDTF">2014-10-30T08:05:14Z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0x01010011BE073222AE0D4AB148357E4DF7B966</vt:lpwstr>
  </property>
</Properties>
</file>